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8" r:id="rId4"/>
    <p:sldId id="267" r:id="rId5"/>
    <p:sldId id="268" r:id="rId6"/>
    <p:sldId id="25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2" r:id="rId17"/>
  </p:sldIdLst>
  <p:sldSz cx="14630400" cy="8229600"/>
  <p:notesSz cx="8229600" cy="146304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50" d="100"/>
          <a:sy n="50" d="100"/>
        </p:scale>
        <p:origin x="-546" y="-25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https://avatars.mds.yandex.net/i?id=2b57c7aa2147a304438bd27db2ac49a7_l-4944743-images-thumbs&amp;n=1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i-news.ru/eto-interesno/samoe-bogatoe-mestorozhdenie-zolota-v-etom-meste-chelovechestvo-zarabotalo-milliardy-dollarov.html" TargetMode="External"/><Relationship Id="rId4" Type="http://schemas.openxmlformats.org/officeDocument/2006/relationships/hyperlink" Target="https://foxford.ru/wiki/geografiya/yuar?utm_referrer=https%3A%2F%2Fyandex.ru%2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93790" y="60199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Google Shape;8132;p37"/>
          <p:cNvSpPr txBox="1">
            <a:spLocks/>
          </p:cNvSpPr>
          <p:nvPr/>
        </p:nvSpPr>
        <p:spPr>
          <a:xfrm>
            <a:off x="801410" y="2002798"/>
            <a:ext cx="7986497" cy="19596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Южная Африка. Особенности природно-ресурсного капитала, населения и хозяйства ЮАР</a:t>
            </a:r>
            <a:endParaRPr kumimoji="0" lang="ru-RU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Picture background"/>
          <p:cNvPicPr/>
          <p:nvPr/>
        </p:nvPicPr>
        <p:blipFill>
          <a:blip r:embed="rId4" r:link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3793688" y="7518770"/>
            <a:ext cx="836712" cy="504056"/>
          </a:xfrm>
          <a:prstGeom prst="rect">
            <a:avLst/>
          </a:prstGeom>
          <a:noFill/>
        </p:spPr>
      </p:pic>
      <p:pic>
        <p:nvPicPr>
          <p:cNvPr id="10" name="Picture 12" descr="C:\Users\Olga\Downloads\f14eeab0906765384e33ae471c320c5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93688" y="344488"/>
            <a:ext cx="432048" cy="4320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920514" y="344488"/>
            <a:ext cx="359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11 </a:t>
            </a:r>
            <a:r>
              <a:rPr lang="ru-RU" sz="2000" b="1" dirty="0" smtClean="0">
                <a:solidFill>
                  <a:schemeClr val="bg1"/>
                </a:solidFill>
              </a:rPr>
              <a:t>класс.   Урок </a:t>
            </a:r>
            <a:r>
              <a:rPr lang="ru-RU" sz="2000" b="1" dirty="0" smtClean="0">
                <a:solidFill>
                  <a:schemeClr val="bg1"/>
                </a:solidFill>
              </a:rPr>
              <a:t>22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2781955"/>
            <a:ext cx="577215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Население</a:t>
            </a:r>
          </a:p>
          <a:p>
            <a:r>
              <a:rPr lang="ru-RU" sz="2400" dirty="0"/>
              <a:t>Население ЮАР численностью 58 </a:t>
            </a:r>
            <a:r>
              <a:rPr lang="ru-RU" sz="2400" dirty="0" err="1"/>
              <a:t>млн</a:t>
            </a:r>
            <a:r>
              <a:rPr lang="ru-RU" sz="2400" dirty="0"/>
              <a:t> человек (2021 г.) размещается неравномерно, преимущественно вдоль побережья океанов и на северо-востоке страны.  </a:t>
            </a:r>
            <a:endParaRPr lang="ru-RU" sz="2400" dirty="0" smtClean="0"/>
          </a:p>
          <a:p>
            <a:r>
              <a:rPr lang="ru-RU" sz="2400" dirty="0" smtClean="0"/>
              <a:t>Северо-западная </a:t>
            </a:r>
            <a:r>
              <a:rPr lang="ru-RU" sz="2400" dirty="0"/>
              <a:t>территория заселена слабо.</a:t>
            </a:r>
          </a:p>
          <a:p>
            <a:r>
              <a:rPr lang="ru-RU" sz="2400" dirty="0"/>
              <a:t>В стране наблюдается нетипичная ситуация для многих африканских государств: сокращение рождаемости. При этом средняя продолжительность жизни самая высокая в Африке — около 65 лет.</a:t>
            </a: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53350" y="2835235"/>
            <a:ext cx="64198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Этнический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состав</a:t>
            </a:r>
            <a:r>
              <a:rPr lang="ru-RU" sz="2400" dirty="0"/>
              <a:t> представлен африканцами (80%), потомками выходцев из Европы — африканерами (8%), населением смешанного происхождения (8,5%) и выходцами из Азии — преимущественно индийцами (3,5%). В стране 11 официальных государственных языков. </a:t>
            </a:r>
            <a:endParaRPr lang="ru-RU" sz="2400" dirty="0" smtClean="0"/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Язык</a:t>
            </a:r>
            <a:r>
              <a:rPr lang="ru-RU" sz="2400" dirty="0" smtClean="0"/>
              <a:t> </a:t>
            </a:r>
            <a:r>
              <a:rPr lang="ru-RU" sz="2400" dirty="0"/>
              <a:t>межнационального общения — африкаанс. На нём разговаривает более 13% населения.  </a:t>
            </a:r>
          </a:p>
          <a:p>
            <a:r>
              <a:rPr lang="ru-RU" sz="2400" dirty="0"/>
              <a:t>Около 80% африканцев придерживаются традиционных местных религиозных верований, остальные жители в своём большинстве христиане: лютеране, протестанты.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350" y="514350"/>
            <a:ext cx="702945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Доля городского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населения—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68%.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Наиболее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крупные города: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/>
              <a:t>Йоханнесбург </a:t>
            </a:r>
            <a:r>
              <a:rPr lang="ru-RU" sz="2800" dirty="0"/>
              <a:t>(10 </a:t>
            </a:r>
            <a:r>
              <a:rPr lang="ru-RU" sz="2800" dirty="0" err="1"/>
              <a:t>млн</a:t>
            </a:r>
            <a:r>
              <a:rPr lang="ru-RU" sz="2800" dirty="0"/>
              <a:t> чел.), </a:t>
            </a:r>
            <a:endParaRPr lang="ru-RU" sz="2800" dirty="0" smtClean="0"/>
          </a:p>
          <a:p>
            <a:r>
              <a:rPr lang="ru-RU" sz="2800" dirty="0" smtClean="0"/>
              <a:t>Претория </a:t>
            </a:r>
            <a:r>
              <a:rPr lang="ru-RU" sz="2800" dirty="0"/>
              <a:t>(2,7 </a:t>
            </a:r>
            <a:r>
              <a:rPr lang="ru-RU" sz="2800" dirty="0" err="1"/>
              <a:t>млн</a:t>
            </a:r>
            <a:r>
              <a:rPr lang="ru-RU" sz="2800" dirty="0"/>
              <a:t> чел.), </a:t>
            </a:r>
            <a:endParaRPr lang="ru-RU" sz="2800" dirty="0" smtClean="0"/>
          </a:p>
          <a:p>
            <a:r>
              <a:rPr lang="ru-RU" sz="2800" dirty="0" smtClean="0"/>
              <a:t>Кейптаун </a:t>
            </a:r>
            <a:r>
              <a:rPr lang="ru-RU" sz="2800" dirty="0"/>
              <a:t>(4,8 </a:t>
            </a:r>
            <a:r>
              <a:rPr lang="ru-RU" sz="2800" dirty="0" err="1"/>
              <a:t>млн</a:t>
            </a:r>
            <a:r>
              <a:rPr lang="ru-RU" sz="2800" dirty="0"/>
              <a:t> чел.), </a:t>
            </a:r>
            <a:endParaRPr lang="ru-RU" sz="2800" dirty="0" smtClean="0"/>
          </a:p>
          <a:p>
            <a:r>
              <a:rPr lang="ru-RU" sz="2800" dirty="0" smtClean="0"/>
              <a:t>Дурбан </a:t>
            </a:r>
            <a:r>
              <a:rPr lang="ru-RU" sz="2800" dirty="0"/>
              <a:t>(3,8 </a:t>
            </a:r>
            <a:r>
              <a:rPr lang="ru-RU" sz="2800" dirty="0" err="1"/>
              <a:t>млн</a:t>
            </a:r>
            <a:r>
              <a:rPr lang="ru-RU" sz="2800" dirty="0"/>
              <a:t> чел</a:t>
            </a:r>
            <a:r>
              <a:rPr lang="ru-RU" sz="2800" dirty="0" smtClean="0"/>
              <a:t>.).</a:t>
            </a:r>
          </a:p>
          <a:p>
            <a:endParaRPr lang="ru-RU" sz="2800" dirty="0"/>
          </a:p>
        </p:txBody>
      </p:sp>
      <p:pic>
        <p:nvPicPr>
          <p:cNvPr id="7170" name="Picture 2" descr="G:\Гео 11\22 Южная Африка. Особенности природно-ресурсного капитала, населения и хозяйства ЮАР\792406a751ee7dec5c95d2bc07d49b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1" y="0"/>
            <a:ext cx="5486400" cy="8229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" y="4667250"/>
            <a:ext cx="8343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Столичные функции распределены между несколькими городами. </a:t>
            </a:r>
          </a:p>
          <a:p>
            <a:r>
              <a:rPr lang="ru-RU" sz="2400" dirty="0" smtClean="0"/>
              <a:t>Претория — официальная столица государства, выполняющая административные функции.</a:t>
            </a:r>
          </a:p>
          <a:p>
            <a:r>
              <a:rPr lang="ru-RU" sz="2400" dirty="0" smtClean="0"/>
              <a:t> Остальные органы власти поделены между бывшими в прошлом столицами конфедеративного государства: Кейптауном (законодательная столица) и  </a:t>
            </a:r>
            <a:r>
              <a:rPr lang="ru-RU" sz="2400" dirty="0" err="1" smtClean="0"/>
              <a:t>Блумфонтейном</a:t>
            </a:r>
            <a:r>
              <a:rPr lang="ru-RU" sz="2400" dirty="0" smtClean="0"/>
              <a:t> (исполнительная столица).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7399" y="304800"/>
            <a:ext cx="8258175" cy="737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Хозяйство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300" dirty="0"/>
              <a:t>ЮАР — наиболее экономически развитая страна Африки. </a:t>
            </a:r>
            <a:endParaRPr lang="ru-RU" sz="2300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структуре хозяйства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300" dirty="0" smtClean="0"/>
              <a:t>68</a:t>
            </a:r>
            <a:r>
              <a:rPr lang="ru-RU" sz="2300" dirty="0"/>
              <a:t>% приходится на сферу услуг (банковское дело и торговля), </a:t>
            </a:r>
            <a:endParaRPr lang="ru-RU" sz="2300" dirty="0" smtClean="0"/>
          </a:p>
          <a:p>
            <a:r>
              <a:rPr lang="ru-RU" sz="2300" dirty="0" smtClean="0"/>
              <a:t>30</a:t>
            </a:r>
            <a:r>
              <a:rPr lang="ru-RU" sz="2300" dirty="0"/>
              <a:t>% — на долю промышленности, </a:t>
            </a:r>
            <a:endParaRPr lang="ru-RU" sz="2300" dirty="0" smtClean="0"/>
          </a:p>
          <a:p>
            <a:r>
              <a:rPr lang="ru-RU" sz="2300" dirty="0" smtClean="0"/>
              <a:t>2</a:t>
            </a:r>
            <a:r>
              <a:rPr lang="ru-RU" sz="2300" dirty="0"/>
              <a:t>% — на сельское хозяйство.</a:t>
            </a:r>
          </a:p>
          <a:p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Ведущая отрасль </a:t>
            </a:r>
            <a:r>
              <a:rPr lang="ru-RU" sz="2300" i="1" dirty="0">
                <a:solidFill>
                  <a:schemeClr val="accent1">
                    <a:lumMod val="75000"/>
                  </a:schemeClr>
                </a:solidFill>
              </a:rPr>
              <a:t>промышленности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— горнодобывающая </a:t>
            </a:r>
            <a:r>
              <a:rPr lang="ru-RU" sz="2300" dirty="0"/>
              <a:t>(около 52% экспорта страны). </a:t>
            </a:r>
            <a:endParaRPr lang="ru-RU" sz="2300" dirty="0" smtClean="0"/>
          </a:p>
          <a:p>
            <a:r>
              <a:rPr lang="ru-RU" sz="2300" dirty="0" smtClean="0"/>
              <a:t>ЮАР </a:t>
            </a:r>
            <a:r>
              <a:rPr lang="ru-RU" sz="2300" dirty="0"/>
              <a:t>играет важную роль в мировой добыче алмазов (6,5% мирового производства), золота (4%), урановых руд. </a:t>
            </a:r>
            <a:endParaRPr lang="ru-RU" sz="2300" dirty="0" smtClean="0"/>
          </a:p>
          <a:p>
            <a:r>
              <a:rPr lang="ru-RU" sz="2300" dirty="0" smtClean="0"/>
              <a:t>Развита </a:t>
            </a:r>
            <a:r>
              <a:rPr lang="ru-RU" sz="2300" dirty="0"/>
              <a:t>добыча каменного угля, который обеспечивает выработку электроэнергии (80%). </a:t>
            </a:r>
          </a:p>
          <a:p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Обрабатывающая промышленность </a:t>
            </a:r>
            <a:r>
              <a:rPr lang="ru-RU" sz="2300" dirty="0"/>
              <a:t>представлена </a:t>
            </a:r>
            <a:r>
              <a:rPr lang="ru-RU" sz="2300" i="1" dirty="0"/>
              <a:t>чёрной</a:t>
            </a:r>
            <a:r>
              <a:rPr lang="ru-RU" sz="2300" dirty="0"/>
              <a:t> и </a:t>
            </a:r>
            <a:r>
              <a:rPr lang="ru-RU" sz="2300" i="1" dirty="0"/>
              <a:t>цветной металлургией</a:t>
            </a:r>
            <a:r>
              <a:rPr lang="ru-RU" sz="2300" dirty="0"/>
              <a:t>, использующей собственные ресурсы. В </a:t>
            </a:r>
            <a:r>
              <a:rPr lang="ru-RU" sz="2300" b="1" i="1" dirty="0">
                <a:solidFill>
                  <a:schemeClr val="accent1">
                    <a:lumMod val="75000"/>
                  </a:schemeClr>
                </a:solidFill>
              </a:rPr>
              <a:t>машиностроении</a:t>
            </a:r>
            <a:r>
              <a:rPr lang="ru-RU" sz="2300" dirty="0"/>
              <a:t> ведущие позиции занимают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судостроение, станкостроение </a:t>
            </a:r>
            <a:r>
              <a:rPr lang="ru-RU" sz="2300" dirty="0"/>
              <a:t>и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производство электротехники</a:t>
            </a:r>
            <a:r>
              <a:rPr lang="ru-RU" sz="2300" dirty="0"/>
              <a:t>. </a:t>
            </a:r>
            <a:endParaRPr lang="ru-RU" sz="2300" dirty="0" smtClean="0"/>
          </a:p>
          <a:p>
            <a:r>
              <a:rPr lang="ru-RU" sz="2300" dirty="0" smtClean="0"/>
              <a:t>Развита </a:t>
            </a:r>
            <a:r>
              <a:rPr lang="ru-RU" sz="2300" dirty="0"/>
              <a:t>химическая, текстильная и пищевая промышленность. Крупнейший промышленный район ЮАР сформирован в северо-восточной части страны с центром в Йоханнесбурге.</a:t>
            </a:r>
          </a:p>
        </p:txBody>
      </p:sp>
      <p:pic>
        <p:nvPicPr>
          <p:cNvPr id="8195" name="Picture 3" descr="G:\Гео 11\22 Южная Африка. Особенности природно-ресурсного капитала, населения и хозяйства ЮАР\Komati-Eskom.jpg"/>
          <p:cNvPicPr>
            <a:picLocks noChangeAspect="1" noChangeArrowheads="1"/>
          </p:cNvPicPr>
          <p:nvPr/>
        </p:nvPicPr>
        <p:blipFill>
          <a:blip r:embed="rId2"/>
          <a:srcRect l="20973" r="30768"/>
          <a:stretch>
            <a:fillRect/>
          </a:stretch>
        </p:blipFill>
        <p:spPr bwMode="auto">
          <a:xfrm>
            <a:off x="0" y="0"/>
            <a:ext cx="5581650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411301"/>
            <a:ext cx="142875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Сельское хозяйство 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ЮАР высокоинтенсивное.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/>
              <a:t>Преобладают 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зерновые </a:t>
            </a:r>
            <a:r>
              <a:rPr lang="ru-RU" sz="2400" dirty="0"/>
              <a:t>—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пшеница, кукуруза </a:t>
            </a: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технические </a:t>
            </a:r>
            <a:r>
              <a:rPr lang="ru-RU" sz="2400" dirty="0"/>
              <a:t>культуры —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хлопчатник, сахарный тростник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Животноводство</a:t>
            </a:r>
            <a:r>
              <a:rPr lang="ru-RU" sz="2400" dirty="0" smtClean="0"/>
              <a:t> </a:t>
            </a:r>
            <a:r>
              <a:rPr lang="ru-RU" sz="2400" dirty="0"/>
              <a:t>специализируется на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скотоводстве и овцеводстве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Экспортируются овечья шерсть, кожа, живой скот. Фермеры занимаются разведением страусов. </a:t>
            </a:r>
          </a:p>
          <a:p>
            <a:r>
              <a:rPr lang="ru-RU" sz="2400" dirty="0"/>
              <a:t>ЮАР принадлежит ведущее место в Африке по улову рыбы. Основные объекты промысла сосредоточены у западного побережья. Около 40% улова приходится на пресноводную рыбу.</a:t>
            </a:r>
          </a:p>
        </p:txBody>
      </p:sp>
      <p:pic>
        <p:nvPicPr>
          <p:cNvPr id="9218" name="Picture 2" descr="G:\Гео 11\22 Южная Африка. Особенности природно-ресурсного капитала, населения и хозяйства ЮАР\Media_398538_smxx.jpg"/>
          <p:cNvPicPr>
            <a:picLocks noChangeAspect="1" noChangeArrowheads="1"/>
          </p:cNvPicPr>
          <p:nvPr/>
        </p:nvPicPr>
        <p:blipFill>
          <a:blip r:embed="rId2"/>
          <a:srcRect t="31866"/>
          <a:stretch>
            <a:fillRect/>
          </a:stretch>
        </p:blipFill>
        <p:spPr bwMode="auto">
          <a:xfrm>
            <a:off x="0" y="3957523"/>
            <a:ext cx="14630400" cy="4272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950" y="323850"/>
            <a:ext cx="73152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Транспортный комплекс</a:t>
            </a:r>
            <a:r>
              <a:rPr lang="ru-RU" sz="3600" dirty="0"/>
              <a:t> </a:t>
            </a:r>
            <a:endParaRPr lang="ru-RU" sz="36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/>
              <a:t>включает все виды </a:t>
            </a:r>
            <a:r>
              <a:rPr lang="ru-RU" sz="2800" dirty="0" smtClean="0"/>
              <a:t>транспорта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по </a:t>
            </a:r>
            <a:r>
              <a:rPr lang="ru-RU" sz="2800" dirty="0"/>
              <a:t>обеспеченности транспортной сетью превосходит все африканские </a:t>
            </a:r>
            <a:r>
              <a:rPr lang="ru-RU" sz="2800" dirty="0" smtClean="0"/>
              <a:t>страны.</a:t>
            </a:r>
          </a:p>
          <a:p>
            <a:endParaRPr lang="ru-RU" sz="2800" dirty="0" smtClean="0"/>
          </a:p>
          <a:p>
            <a:r>
              <a:rPr lang="ru-RU" sz="2800" dirty="0" smtClean="0"/>
              <a:t>Ведущую </a:t>
            </a:r>
            <a:r>
              <a:rPr lang="ru-RU" sz="2800" dirty="0"/>
              <a:t>роль в </a:t>
            </a:r>
            <a:r>
              <a:rPr lang="ru-RU" sz="2800" dirty="0" err="1"/>
              <a:t>грузо</a:t>
            </a:r>
            <a:r>
              <a:rPr lang="ru-RU" sz="2800" dirty="0"/>
              <a:t>- и </a:t>
            </a:r>
            <a:r>
              <a:rPr lang="ru-RU" sz="2800" dirty="0" err="1"/>
              <a:t>пассажироперевозках</a:t>
            </a:r>
            <a:r>
              <a:rPr lang="ru-RU" sz="2800" dirty="0"/>
              <a:t> играет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автомобильный </a:t>
            </a:r>
            <a:r>
              <a:rPr lang="ru-RU" sz="2800" dirty="0" smtClean="0"/>
              <a:t>транспорт </a:t>
            </a:r>
          </a:p>
          <a:p>
            <a:r>
              <a:rPr lang="ru-RU" sz="2800" dirty="0"/>
              <a:t>(</a:t>
            </a:r>
            <a:r>
              <a:rPr lang="ru-RU" sz="2800" dirty="0" smtClean="0"/>
              <a:t>до </a:t>
            </a:r>
            <a:r>
              <a:rPr lang="ru-RU" sz="2800" dirty="0"/>
              <a:t>80% всех внутренних </a:t>
            </a:r>
            <a:r>
              <a:rPr lang="ru-RU" sz="2800" dirty="0" smtClean="0"/>
              <a:t>перевозок). </a:t>
            </a:r>
          </a:p>
          <a:p>
            <a:endParaRPr lang="ru-RU" sz="2800" dirty="0" smtClean="0"/>
          </a:p>
          <a:p>
            <a:r>
              <a:rPr lang="ru-RU" sz="2800" dirty="0" smtClean="0"/>
              <a:t>Промышленные </a:t>
            </a:r>
            <a:r>
              <a:rPr lang="ru-RU" sz="2800" dirty="0"/>
              <a:t>центры соединены с портовыми городами железными дорогами.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Международные </a:t>
            </a:r>
            <a:r>
              <a:rPr lang="ru-RU" sz="2800" dirty="0"/>
              <a:t>грузоперевозки осуществляет морской транспорт. </a:t>
            </a:r>
            <a:endParaRPr lang="ru-RU" sz="2800" dirty="0" smtClean="0"/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Главные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морские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порты: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Дурбан, Кейптаун, Порт-Элизабет.</a:t>
            </a:r>
          </a:p>
        </p:txBody>
      </p:sp>
      <p:pic>
        <p:nvPicPr>
          <p:cNvPr id="10242" name="Picture 2" descr="G:\Гео 11\22 Южная Африка. Особенности природно-ресурсного капитала, населения и хозяйства ЮАР\i-_1_.jpg"/>
          <p:cNvPicPr>
            <a:picLocks noChangeAspect="1" noChangeArrowheads="1"/>
          </p:cNvPicPr>
          <p:nvPr/>
        </p:nvPicPr>
        <p:blipFill>
          <a:blip r:embed="rId2"/>
          <a:srcRect l="13556" r="28230"/>
          <a:stretch>
            <a:fillRect/>
          </a:stretch>
        </p:blipFill>
        <p:spPr bwMode="auto">
          <a:xfrm>
            <a:off x="7677150" y="1"/>
            <a:ext cx="6953250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47650"/>
            <a:ext cx="1223010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ИТОГИ</a:t>
            </a:r>
          </a:p>
          <a:p>
            <a:pPr>
              <a:buClr>
                <a:schemeClr val="accent1">
                  <a:lumMod val="75000"/>
                </a:schemeClr>
              </a:buClr>
              <a:buSzPct val="117000"/>
              <a:buBlip>
                <a:blip r:embed="rId2"/>
              </a:buBlip>
            </a:pPr>
            <a:r>
              <a:rPr lang="ru-RU" sz="2400" dirty="0"/>
              <a:t>Особенности географического положения ЮАР связаны с положением государства на юге африканского континента, приморским и соседским  положением.</a:t>
            </a:r>
          </a:p>
          <a:p>
            <a:pPr>
              <a:buClr>
                <a:schemeClr val="accent1">
                  <a:lumMod val="75000"/>
                </a:schemeClr>
              </a:buClr>
              <a:buSzPct val="117000"/>
              <a:buBlip>
                <a:blip r:embed="rId2"/>
              </a:buBlip>
            </a:pPr>
            <a:r>
              <a:rPr lang="ru-RU" sz="2400" dirty="0"/>
              <a:t>Страна располагает разнообразными природными ресурсами, имеющими мировое значение: алмазы, золото, платина, урановые, железные, медно-никелевые руды. Добывается каменный уголь, нефть и газ.  </a:t>
            </a:r>
          </a:p>
          <a:p>
            <a:pPr>
              <a:buClr>
                <a:schemeClr val="accent1">
                  <a:lumMod val="75000"/>
                </a:schemeClr>
              </a:buClr>
              <a:buSzPct val="117000"/>
              <a:buBlip>
                <a:blip r:embed="rId2"/>
              </a:buBlip>
            </a:pPr>
            <a:r>
              <a:rPr lang="ru-RU" sz="2400" dirty="0"/>
              <a:t>Главная особенность населения ЮАР — расовое, этническое и религиозное многообразие. В стране 11 официальных государственных языков. Язык межнационального общения — африкаанс.  </a:t>
            </a:r>
          </a:p>
          <a:p>
            <a:pPr>
              <a:buClr>
                <a:schemeClr val="accent1">
                  <a:lumMod val="75000"/>
                </a:schemeClr>
              </a:buClr>
              <a:buSzPct val="117000"/>
              <a:buBlip>
                <a:blip r:embed="rId2"/>
              </a:buBlip>
            </a:pPr>
            <a:r>
              <a:rPr lang="ru-RU" sz="2400" dirty="0"/>
              <a:t>Доля городского населения — 68%. Три города выполняют столичные функции:  Претория — административная столица, Кейптаун  — законодательная,  </a:t>
            </a:r>
            <a:r>
              <a:rPr lang="ru-RU" sz="2400" dirty="0" err="1"/>
              <a:t>Блумфонтейн</a:t>
            </a:r>
            <a:r>
              <a:rPr lang="ru-RU" sz="2400" dirty="0"/>
              <a:t> — исполнительная.</a:t>
            </a:r>
          </a:p>
          <a:p>
            <a:pPr>
              <a:buClr>
                <a:schemeClr val="accent1">
                  <a:lumMod val="75000"/>
                </a:schemeClr>
              </a:buClr>
              <a:buSzPct val="117000"/>
              <a:buBlip>
                <a:blip r:embed="rId2"/>
              </a:buBlip>
            </a:pPr>
            <a:r>
              <a:rPr lang="ru-RU" sz="2400" dirty="0"/>
              <a:t>ЮАР — экономически развитая страна Африки. В структуре хозяйства 68% приходится на сферу услуг (банковское дело и торговля), 30% — на долю промышленности и 2% — на сельское хозяйство. Специализация промышленности представлена горнодобывающими отраслями, производством чёрных и цветных металлов, разнообразным машиностроением.</a:t>
            </a:r>
          </a:p>
          <a:p>
            <a:pPr>
              <a:buClr>
                <a:schemeClr val="accent1">
                  <a:lumMod val="75000"/>
                </a:schemeClr>
              </a:buClr>
              <a:buSzPct val="117000"/>
              <a:buBlip>
                <a:blip r:embed="rId2"/>
              </a:buBlip>
            </a:pPr>
            <a:r>
              <a:rPr lang="ru-RU" sz="2400" dirty="0"/>
              <a:t>Сельское хозяйство ЮАР высокоинтенсивное. Продукция животноводства, специализирующегося на скотоводстве и овцеводстве, активно экспортируется в разные страны мира.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43650" y="4911626"/>
            <a:ext cx="6515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 информации</a:t>
            </a:r>
          </a:p>
          <a:p>
            <a:r>
              <a:rPr lang="en-US" dirty="0" smtClean="0">
                <a:hlinkClick r:id="rId4"/>
              </a:rPr>
              <a:t>https://foxford.ru/wiki/geografiya/yuar?utm_referrer=https%3A%2F%2Fyandex.ru%2F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5"/>
              </a:rPr>
              <a:t>https://hi-news.ru/eto-interesno/samoe-bogatoe-mestorozhdenie-zolota-v-etom-meste-chelovechestvo-zarabotalo-milliardy-dollarov.html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E14DC6B-9DDD-4BDE-89E4-BCE02E3B5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068"/>
            <a:ext cx="7593934" cy="76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98933" y="677333"/>
            <a:ext cx="53170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Субрегионы</a:t>
            </a:r>
            <a:r>
              <a:rPr lang="ru-RU" sz="36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Африки: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36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Северная Африка.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36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Западная Африка.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36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Африка.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36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Восточная Африка.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Южная Африка.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134225" y="146093"/>
            <a:ext cx="3251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Южная Африка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736123" y="1068048"/>
            <a:ext cx="5757335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1000"/>
              <a:buFont typeface="Wingdings" pitchFamily="2" charset="2"/>
              <a:buChar char="q"/>
              <a:tabLst>
                <a:tab pos="177800" algn="l"/>
              </a:tabLst>
            </a:pPr>
            <a:r>
              <a:rPr lang="ru-RU" sz="3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Намибия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1000"/>
              <a:buFont typeface="Wingdings" pitchFamily="2" charset="2"/>
              <a:buChar char="q"/>
              <a:tabLst>
                <a:tab pos="177800" algn="l"/>
              </a:tabLst>
            </a:pPr>
            <a:r>
              <a:rPr lang="ru-RU" sz="3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ЮАР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1000"/>
              <a:buFont typeface="Wingdings" pitchFamily="2" charset="2"/>
              <a:buChar char="q"/>
              <a:tabLst>
                <a:tab pos="177800" algn="l"/>
              </a:tabLst>
            </a:pPr>
            <a:r>
              <a:rPr lang="ru-RU" sz="3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Ботсвана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1000"/>
              <a:buFont typeface="Wingdings" pitchFamily="2" charset="2"/>
              <a:buChar char="q"/>
              <a:tabLst>
                <a:tab pos="177800" algn="l"/>
              </a:tabLst>
            </a:pPr>
            <a:r>
              <a:rPr lang="ru-RU" sz="3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Зимбабве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1000"/>
              <a:buFont typeface="Wingdings" pitchFamily="2" charset="2"/>
              <a:buChar char="q"/>
              <a:tabLst>
                <a:tab pos="177800" algn="l"/>
              </a:tabLst>
            </a:pPr>
            <a:r>
              <a:rPr lang="ru-RU" sz="3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Мозамбик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1000"/>
              <a:buFont typeface="Wingdings" pitchFamily="2" charset="2"/>
              <a:buChar char="q"/>
              <a:tabLst>
                <a:tab pos="177800" algn="l"/>
              </a:tabLst>
            </a:pPr>
            <a:r>
              <a:rPr lang="ru-RU" sz="3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Малави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1000"/>
              <a:buFont typeface="Wingdings" pitchFamily="2" charset="2"/>
              <a:buChar char="q"/>
              <a:tabLst>
                <a:tab pos="177800" algn="l"/>
              </a:tabLst>
            </a:pPr>
            <a:r>
              <a:rPr lang="ru-RU" sz="3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Мадагаскар 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1000"/>
              <a:buFont typeface="Wingdings" pitchFamily="2" charset="2"/>
              <a:buChar char="q"/>
              <a:tabLst>
                <a:tab pos="177800" algn="l"/>
              </a:tabLst>
            </a:pPr>
            <a:r>
              <a:rPr lang="ru-RU" sz="3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Лесото 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1000"/>
              <a:buFont typeface="Wingdings" pitchFamily="2" charset="2"/>
              <a:buChar char="q"/>
              <a:tabLst>
                <a:tab pos="177800" algn="l"/>
              </a:tabLst>
            </a:pPr>
            <a:r>
              <a:rPr lang="ru-RU" sz="3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Эсватини</a:t>
            </a:r>
            <a:endParaRPr lang="ru-RU" sz="32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111000"/>
              <a:buFont typeface="Wingdings" pitchFamily="2" charset="2"/>
              <a:buChar char="q"/>
              <a:tabLst>
                <a:tab pos="177800" algn="l"/>
              </a:tabLst>
            </a:pPr>
            <a:endParaRPr lang="ru-RU" sz="22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127A42A-8D94-4AE2-8932-018F3162C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19" b="95952" l="2883" r="89910">
                        <a14:foregroundMark x1="35135" y1="41429" x2="39459" y2="47857"/>
                        <a14:foregroundMark x1="4324" y1="34524" x2="16036" y2="48571"/>
                        <a14:foregroundMark x1="4063" y1="31730" x2="6847" y2="31905"/>
                        <a14:foregroundMark x1="3063" y1="31667" x2="3886" y2="31719"/>
                        <a14:foregroundMark x1="29369" y1="33095" x2="34234" y2="33095"/>
                        <a14:foregroundMark x1="43243" y1="31190" x2="45225" y2="29762"/>
                        <a14:foregroundMark x1="46306" y1="27381" x2="50450" y2="25476"/>
                        <a14:foregroundMark x1="46306" y1="26429" x2="45045" y2="28571"/>
                        <a14:foregroundMark x1="44505" y1="27857" x2="44144" y2="30476"/>
                        <a14:foregroundMark x1="60080" y1="11527" x2="60901" y2="15000"/>
                        <a14:foregroundMark x1="59099" y1="7381" x2="60043" y2="11374"/>
                        <a14:foregroundMark x1="56216" y1="3095" x2="59820" y2="8571"/>
                        <a14:foregroundMark x1="60180" y1="12619" x2="55856" y2="22143"/>
                        <a14:foregroundMark x1="53874" y1="72143" x2="65946" y2="71190"/>
                        <a14:foregroundMark x1="65946" y1="71190" x2="66126" y2="71190"/>
                        <a14:foregroundMark x1="48288" y1="80714" x2="58018" y2="80714"/>
                        <a14:foregroundMark x1="32252" y1="94524" x2="22162" y2="95476"/>
                        <a14:foregroundMark x1="16396" y1="95952" x2="16757" y2="95238"/>
                        <a14:foregroundMark x1="53333" y1="71667" x2="57658" y2="71667"/>
                        <a14:foregroundMark x1="53694" y1="71190" x2="60180" y2="71429"/>
                        <a14:foregroundMark x1="57297" y1="71667" x2="67387" y2="71190"/>
                        <a14:foregroundMark x1="67387" y1="71190" x2="57658" y2="72381"/>
                        <a14:foregroundMark x1="67928" y1="71905" x2="52613" y2="71190"/>
                        <a14:foregroundMark x1="56937" y1="72143" x2="65946" y2="71190"/>
                        <a14:foregroundMark x1="65946" y1="71190" x2="66306" y2="71190"/>
                        <a14:foregroundMark x1="66306" y1="71190" x2="61802" y2="70714"/>
                        <a14:foregroundMark x1="66847" y1="70476" x2="61982" y2="70476"/>
                        <a14:foregroundMark x1="66847" y1="70476" x2="57658" y2="70476"/>
                        <a14:foregroundMark x1="60541" y1="70476" x2="54414" y2="70952"/>
                        <a14:foregroundMark x1="55135" y1="70714" x2="52793" y2="70952"/>
                        <a14:foregroundMark x1="53153" y1="70714" x2="58018" y2="70476"/>
                        <a14:foregroundMark x1="54414" y1="71190" x2="59820" y2="70952"/>
                        <a14:foregroundMark x1="53874" y1="72381" x2="61081" y2="72381"/>
                        <a14:foregroundMark x1="62703" y1="70714" x2="68468" y2="70238"/>
                        <a14:foregroundMark x1="61081" y1="70476" x2="66667" y2="70238"/>
                        <a14:foregroundMark x1="59099" y1="72857" x2="63964" y2="72619"/>
                        <a14:foregroundMark x1="55856" y1="70476" x2="63423" y2="70476"/>
                        <a14:foregroundMark x1="48649" y1="79524" x2="55315" y2="79286"/>
                        <a14:foregroundMark x1="48649" y1="80476" x2="54054" y2="81190"/>
                        <a14:foregroundMark x1="50090" y1="81667" x2="56396" y2="81429"/>
                        <a14:foregroundMark x1="52793" y1="80952" x2="58198" y2="81190"/>
                        <a14:foregroundMark x1="57297" y1="80714" x2="53153" y2="80238"/>
                        <a14:foregroundMark x1="57658" y1="80000" x2="56757" y2="80000"/>
                        <a14:foregroundMark x1="58018" y1="80000" x2="54414" y2="79524"/>
                        <a14:foregroundMark x1="57838" y1="79048" x2="52072" y2="78571"/>
                        <a14:foregroundMark x1="55315" y1="79286" x2="48649" y2="79286"/>
                        <a14:foregroundMark x1="50991" y1="79286" x2="48288" y2="80000"/>
                        <a14:foregroundMark x1="49730" y1="79286" x2="47928" y2="80952"/>
                        <a14:foregroundMark x1="49369" y1="81429" x2="52973" y2="81429"/>
                        <a14:foregroundMark x1="49009" y1="81905" x2="52973" y2="79524"/>
                        <a14:foregroundMark x1="51532" y1="79048" x2="48468" y2="79286"/>
                        <a14:foregroundMark x1="42162" y1="30238" x2="41441" y2="34762"/>
                        <a14:foregroundMark x1="57838" y1="9524" x2="57117" y2="15000"/>
                        <a14:foregroundMark x1="57838" y1="6905" x2="57838" y2="12143"/>
                        <a14:backgroundMark x1="38919" y1="29048" x2="41251" y2="28861"/>
                        <a14:backgroundMark x1="38198" y1="27857" x2="36036" y2="28571"/>
                        <a14:backgroundMark x1="35676" y1="30238" x2="38711" y2="32244"/>
                        <a14:backgroundMark x1="36577" y1="23095" x2="38559" y2="25476"/>
                        <a14:backgroundMark x1="15856" y1="22143" x2="27928" y2="20952"/>
                        <a14:backgroundMark x1="25946" y1="24048" x2="38559" y2="21905"/>
                        <a14:backgroundMark x1="54309" y1="12705" x2="48649" y2="19286"/>
                        <a14:backgroundMark x1="44505" y1="20952" x2="38739" y2="23571"/>
                        <a14:backgroundMark x1="35856" y1="18095" x2="18739" y2="22143"/>
                        <a14:backgroundMark x1="24144" y1="31190" x2="6306" y2="25952"/>
                        <a14:backgroundMark x1="4685" y1="29286" x2="5586" y2="22143"/>
                        <a14:backgroundMark x1="6306" y1="21667" x2="14234" y2="15476"/>
                        <a14:backgroundMark x1="13153" y1="10000" x2="20541" y2="12143"/>
                        <a14:backgroundMark x1="10090" y1="14048" x2="12613" y2="6905"/>
                        <a14:backgroundMark x1="9189" y1="9762" x2="8649" y2="16429"/>
                        <a14:backgroundMark x1="8649" y1="8333" x2="10631" y2="2619"/>
                        <a14:backgroundMark x1="15315" y1="4286" x2="26486" y2="11905"/>
                        <a14:backgroundMark x1="29369" y1="12619" x2="32793" y2="4048"/>
                        <a14:backgroundMark x1="37297" y1="13095" x2="40360" y2="19048"/>
                        <a14:backgroundMark x1="35676" y1="3810" x2="40901" y2="11667"/>
                        <a14:backgroundMark x1="39820" y1="2619" x2="44505" y2="9286"/>
                        <a14:backgroundMark x1="50450" y1="12143" x2="50450" y2="6429"/>
                        <a14:backgroundMark x1="64144" y1="2619" x2="67568" y2="6429"/>
                        <a14:backgroundMark x1="71892" y1="3333" x2="63964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73" y="795867"/>
            <a:ext cx="8652398" cy="67879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"/>
          <p:cNvSpPr/>
          <p:nvPr/>
        </p:nvSpPr>
        <p:spPr>
          <a:xfrm>
            <a:off x="7514336" y="2028476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0" name="TextBox 9"/>
          <p:cNvSpPr txBox="1"/>
          <p:nvPr/>
        </p:nvSpPr>
        <p:spPr>
          <a:xfrm>
            <a:off x="8929159" y="450893"/>
            <a:ext cx="3251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Южная Африка</a:t>
            </a:r>
          </a:p>
          <a:p>
            <a:endParaRPr lang="ru-RU" dirty="0"/>
          </a:p>
        </p:txBody>
      </p:sp>
      <p:sp>
        <p:nvSpPr>
          <p:cNvPr id="13" name="Shape 1"/>
          <p:cNvSpPr/>
          <p:nvPr/>
        </p:nvSpPr>
        <p:spPr>
          <a:xfrm>
            <a:off x="7514336" y="3672483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4" name="Shape 1"/>
          <p:cNvSpPr/>
          <p:nvPr/>
        </p:nvSpPr>
        <p:spPr>
          <a:xfrm>
            <a:off x="7514336" y="4564632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5" name="Shape 1"/>
          <p:cNvSpPr/>
          <p:nvPr/>
        </p:nvSpPr>
        <p:spPr>
          <a:xfrm>
            <a:off x="7514336" y="5580632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6" name="Shape 1"/>
          <p:cNvSpPr/>
          <p:nvPr/>
        </p:nvSpPr>
        <p:spPr>
          <a:xfrm>
            <a:off x="7514336" y="6783036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026" name="Picture 2" descr="G:\Гео 11\22 Южная Африка. Особенности природно-ресурсного капитала, населения и хозяйства ЮАР\физическая карта Африки.jpg"/>
          <p:cNvPicPr>
            <a:picLocks noChangeAspect="1" noChangeArrowheads="1"/>
          </p:cNvPicPr>
          <p:nvPr/>
        </p:nvPicPr>
        <p:blipFill>
          <a:blip r:embed="rId3"/>
          <a:srcRect l="39426" t="57903" r="1691" b="3019"/>
          <a:stretch>
            <a:fillRect/>
          </a:stretch>
        </p:blipFill>
        <p:spPr bwMode="auto">
          <a:xfrm>
            <a:off x="486616" y="1683655"/>
            <a:ext cx="6574584" cy="509938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109589" y="1058406"/>
            <a:ext cx="5757335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7800" algn="l"/>
              </a:tabLst>
            </a:pPr>
            <a:endParaRPr lang="ru-RU" sz="22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77800" algn="l"/>
              </a:tabLst>
            </a:pPr>
            <a:endParaRPr lang="ru-RU" sz="22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77800" algn="l"/>
              </a:tabLst>
            </a:pPr>
            <a:r>
              <a:rPr lang="ru-RU" sz="22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природных ландшафтов</a:t>
            </a:r>
            <a:r>
              <a:rPr lang="ru-RU" sz="2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пустыни (</a:t>
            </a:r>
            <a:r>
              <a:rPr lang="ru-RU" sz="220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Намиб</a:t>
            </a:r>
            <a:r>
              <a:rPr lang="ru-RU" sz="2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саванны (используются для сельского хозяйства), высокогорья и субтропические леса.</a:t>
            </a:r>
          </a:p>
          <a:p>
            <a:pPr>
              <a:tabLst>
                <a:tab pos="177800" algn="l"/>
              </a:tabLst>
            </a:pPr>
            <a:endParaRPr lang="ru-RU" sz="22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77800" algn="l"/>
              </a:tabLst>
            </a:pPr>
            <a:r>
              <a:rPr lang="ru-RU" sz="22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Климатические зоны</a:t>
            </a:r>
            <a:r>
              <a:rPr lang="ru-RU" sz="2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от засушливых пустынь до влажных тропиков.</a:t>
            </a:r>
          </a:p>
          <a:p>
            <a:pPr>
              <a:tabLst>
                <a:tab pos="177800" algn="l"/>
              </a:tabLst>
            </a:pPr>
            <a:endParaRPr lang="ru-RU" sz="22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77800" algn="l"/>
              </a:tabLst>
            </a:pPr>
            <a:r>
              <a:rPr lang="ru-RU" sz="22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ископаемые</a:t>
            </a:r>
            <a:r>
              <a:rPr lang="ru-RU" sz="2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золото, алмазы, платина, уголь.</a:t>
            </a:r>
          </a:p>
          <a:p>
            <a:pPr>
              <a:tabLst>
                <a:tab pos="177800" algn="l"/>
              </a:tabLst>
            </a:pPr>
            <a:endParaRPr lang="ru-RU" sz="22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77800" algn="l"/>
              </a:tabLst>
            </a:pPr>
            <a:r>
              <a:rPr lang="ru-RU" sz="22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ресурсы</a:t>
            </a:r>
            <a:r>
              <a:rPr lang="ru-RU" sz="2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реки Замбези, </a:t>
            </a:r>
            <a:r>
              <a:rPr lang="ru-RU" sz="220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Лимпопо</a:t>
            </a:r>
            <a:r>
              <a:rPr lang="ru-RU" sz="2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Оранжевая — важные для орошения, ГЭС и водоснабжения.</a:t>
            </a:r>
          </a:p>
          <a:p>
            <a:pPr>
              <a:tabLst>
                <a:tab pos="177800" algn="l"/>
              </a:tabLst>
            </a:pPr>
            <a:endParaRPr lang="ru-RU" sz="22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77800" algn="l"/>
              </a:tabLst>
            </a:pPr>
            <a:r>
              <a:rPr lang="ru-RU" sz="22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ресурсы</a:t>
            </a:r>
            <a:r>
              <a:rPr lang="ru-RU" sz="2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леса, </a:t>
            </a:r>
            <a:r>
              <a:rPr lang="ru-RU" sz="220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эндемичные</a:t>
            </a:r>
            <a:r>
              <a:rPr lang="ru-RU" sz="2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виды животных, включая редких лемуров на Мадагаскаре.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2919" y="112636"/>
            <a:ext cx="16744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ЮАР</a:t>
            </a:r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2418" y="943633"/>
            <a:ext cx="70367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7800" algn="l"/>
              </a:tabLst>
            </a:pPr>
            <a:r>
              <a:rPr lang="ru-RU" sz="2800" dirty="0"/>
              <a:t>Южно-Африканская Республика (ЮАР) — единственное в Африке экономически развитое государство, одно из крупнейших по занимаемой территории — 1,2 </a:t>
            </a:r>
            <a:r>
              <a:rPr lang="ru-RU" sz="2800" dirty="0" err="1"/>
              <a:t>млн</a:t>
            </a:r>
            <a:r>
              <a:rPr lang="ru-RU" sz="2800" dirty="0"/>
              <a:t> км².</a:t>
            </a:r>
            <a:endParaRPr lang="ru-RU" sz="28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418" y="3166533"/>
            <a:ext cx="73152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Страну основали переселенцы из Европы: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голландцы и англичане</a:t>
            </a:r>
            <a:r>
              <a:rPr lang="ru-RU" sz="2800" dirty="0"/>
              <a:t>, которые стали первооткрывателями богатейших месторож­дений полезных ископаемых: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алмазов, золота, урановых руд</a:t>
            </a:r>
            <a:r>
              <a:rPr lang="ru-RU" sz="2800" b="1" dirty="0"/>
              <a:t>. </a:t>
            </a:r>
          </a:p>
          <a:p>
            <a:endParaRPr lang="ru-RU" sz="2800" dirty="0" smtClean="0"/>
          </a:p>
          <a:p>
            <a:r>
              <a:rPr lang="ru-RU" sz="2800" dirty="0" smtClean="0"/>
              <a:t>Важнейший </a:t>
            </a:r>
            <a:r>
              <a:rPr lang="ru-RU" sz="2800" dirty="0"/>
              <a:t>этап в истории страны — борьба с апартеидом (1948–1994 гг.), официальной политикой принудительного разделения людей на расовые, этнические и другие группы. </a:t>
            </a:r>
          </a:p>
        </p:txBody>
      </p:sp>
      <p:pic>
        <p:nvPicPr>
          <p:cNvPr id="2050" name="Picture 2" descr="G:\Гео 11\22 Южная Африка. Особенности природно-ресурсного капитала, населения и хозяйства ЮАР\VfjVl-SXm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7619" y="0"/>
            <a:ext cx="6782782" cy="8343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1016" y="1319509"/>
            <a:ext cx="5942049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600" dirty="0" smtClean="0"/>
              <a:t>  </a:t>
            </a:r>
            <a:r>
              <a:rPr lang="ru-RU" sz="2400" dirty="0" smtClean="0"/>
              <a:t>страна </a:t>
            </a:r>
            <a:r>
              <a:rPr lang="ru-RU" sz="2400" dirty="0"/>
              <a:t>расположена на крайнем юге африканского континента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pPr>
              <a:buBlip>
                <a:blip r:embed="rId3"/>
              </a:buBlip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 приморское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положение</a:t>
            </a:r>
            <a:r>
              <a:rPr lang="ru-RU" sz="2400" dirty="0"/>
              <a:t> — с двух сторон омывается водами океанов: на западе — Атлантическим с холодным Бенгальским течением, на востоке —  Индийским с тёплым </a:t>
            </a:r>
            <a:r>
              <a:rPr lang="ru-RU" sz="2400" dirty="0" err="1"/>
              <a:t>Мозамбикским</a:t>
            </a:r>
            <a:r>
              <a:rPr lang="ru-RU" sz="2400" dirty="0"/>
              <a:t> течением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pPr>
              <a:buBlip>
                <a:blip r:embed="rId3"/>
              </a:buBlip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 соседское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положение</a:t>
            </a:r>
            <a:r>
              <a:rPr lang="ru-RU" sz="2400" dirty="0"/>
              <a:t> с шестью странами: Намибией, Ботсваной, Зимбабве, Мозамбиком, королевствами Лесото и </a:t>
            </a:r>
            <a:r>
              <a:rPr lang="ru-RU" sz="2400" dirty="0" err="1"/>
              <a:t>Эсватини</a:t>
            </a:r>
            <a:r>
              <a:rPr lang="ru-RU" sz="2400" dirty="0"/>
              <a:t>, которые окружены территорией ЮАР; </a:t>
            </a:r>
            <a:endParaRPr lang="ru-RU" sz="2400" dirty="0" smtClean="0"/>
          </a:p>
          <a:p>
            <a:endParaRPr lang="ru-RU" sz="2400" dirty="0"/>
          </a:p>
          <a:p>
            <a:pPr>
              <a:buBlip>
                <a:blip r:embed="rId3"/>
              </a:buBlip>
            </a:pPr>
            <a:r>
              <a:rPr lang="ru-RU" sz="2400" dirty="0" smtClean="0"/>
              <a:t>  страна </a:t>
            </a:r>
            <a:r>
              <a:rPr lang="ru-RU" sz="2400" dirty="0"/>
              <a:t>имеет слабо изрезанную береговую линию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1018" y="365402"/>
            <a:ext cx="5230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Особенности  географического положения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G:\Гео 11\22 Южная Африка. Особенности природно-ресурсного капитала, населения и хозяйства ЮАР\194c51cc4bae68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3066" y="0"/>
            <a:ext cx="8297334" cy="628782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553199" y="6287823"/>
            <a:ext cx="7670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большая часть территории страны — холмистое плато; на северо-западе находится низменная пустыня Калахари, на востоке — Драконовы горы (до 3 000 м), на юге — Капские горы (до 2 000 м).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000" y="247650"/>
            <a:ext cx="1349467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Природные условия 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ресурсы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/>
              <a:t>ЮАР располагает разнообразными природными ресурсами.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Главное </a:t>
            </a:r>
            <a:r>
              <a:rPr lang="ru-RU" sz="2400" dirty="0"/>
              <a:t>богатство —  месторождения алмазов, золота, платины. Мировое значение имеют запасы урановых руд, каменного угля, железных, медно-никелевых, хромовых руд. В шельфовой зоне открыты месторождения нефти и газа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4098" name="Picture 2" descr="G:\Гео 11\22 Южная Африка. Особенности природно-ресурсного капитала, населения и хозяйства ЮАР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50117"/>
            <a:ext cx="8126804" cy="5179483"/>
          </a:xfrm>
          <a:prstGeom prst="rect">
            <a:avLst/>
          </a:prstGeom>
          <a:noFill/>
        </p:spPr>
      </p:pic>
      <p:sp>
        <p:nvSpPr>
          <p:cNvPr id="5" name="Прямоугольная выноска 4"/>
          <p:cNvSpPr/>
          <p:nvPr/>
        </p:nvSpPr>
        <p:spPr>
          <a:xfrm>
            <a:off x="8579835" y="7345978"/>
            <a:ext cx="5422835" cy="707886"/>
          </a:xfrm>
          <a:prstGeom prst="wedgeRectCallout">
            <a:avLst>
              <a:gd name="adj1" fmla="val -88177"/>
              <a:gd name="adj2" fmla="val 22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Горная цепь </a:t>
            </a:r>
            <a:r>
              <a:rPr lang="ru-RU" sz="2000" b="1" dirty="0" err="1"/>
              <a:t>Витватерсранд</a:t>
            </a:r>
            <a:r>
              <a:rPr lang="ru-RU" sz="2000" b="1" dirty="0"/>
              <a:t> выделена розовым цветом</a:t>
            </a: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8579835" y="3322975"/>
            <a:ext cx="5604933" cy="3477875"/>
          </a:xfrm>
          <a:prstGeom prst="wedgeRectCallout">
            <a:avLst>
              <a:gd name="adj1" fmla="val -106483"/>
              <a:gd name="adj2" fmla="val -26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Крупнейшее в мире месторождение золотой руды с содержанием урана —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Витватерсранд</a:t>
            </a:r>
            <a:r>
              <a:rPr lang="ru-RU" sz="2400" dirty="0"/>
              <a:t> («хребет белой воды»), или просто Ранд («хребет»).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Там </a:t>
            </a:r>
            <a:r>
              <a:rPr lang="ru-RU" sz="2400" dirty="0"/>
              <a:t>добывают почти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40% золота в мире</a:t>
            </a:r>
            <a:r>
              <a:rPr lang="ru-RU" sz="2400" dirty="0"/>
              <a:t>. По названию месторождения названа местная валюта — южноафриканский рэнд.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5634097"/>
            <a:ext cx="133731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Территория ЮАР расположена в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субтропическом и тропическом поясах</a:t>
            </a:r>
            <a:r>
              <a:rPr lang="ru-RU" sz="3200" dirty="0"/>
              <a:t>, но климат там более прохладный, чем на севере материка. </a:t>
            </a:r>
            <a:endParaRPr lang="ru-RU" sz="3200" dirty="0" smtClean="0"/>
          </a:p>
          <a:p>
            <a:r>
              <a:rPr lang="ru-RU" sz="3200" dirty="0" smtClean="0"/>
              <a:t>На </a:t>
            </a:r>
            <a:r>
              <a:rPr lang="ru-RU" sz="3200" dirty="0"/>
              <a:t>его формирование оказывают влияние холодное Бенгальское течение на западном побережье и тёплое </a:t>
            </a:r>
            <a:r>
              <a:rPr lang="ru-RU" sz="3200" dirty="0" err="1"/>
              <a:t>Мадагаскарское</a:t>
            </a:r>
            <a:r>
              <a:rPr lang="ru-RU" sz="3200" dirty="0"/>
              <a:t> — на восточном.  </a:t>
            </a:r>
          </a:p>
        </p:txBody>
      </p:sp>
      <p:pic>
        <p:nvPicPr>
          <p:cNvPr id="5122" name="Picture 2" descr="G:\Гео 11\22 Южная Африка. Особенности природно-ресурсного капитала, населения и хозяйства ЮАР\orig.jpg"/>
          <p:cNvPicPr>
            <a:picLocks noChangeAspect="1" noChangeArrowheads="1"/>
          </p:cNvPicPr>
          <p:nvPr/>
        </p:nvPicPr>
        <p:blipFill>
          <a:blip r:embed="rId2"/>
          <a:srcRect t="5787" b="28935"/>
          <a:stretch>
            <a:fillRect/>
          </a:stretch>
        </p:blipFill>
        <p:spPr bwMode="auto">
          <a:xfrm>
            <a:off x="0" y="0"/>
            <a:ext cx="1463040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700" y="388025"/>
            <a:ext cx="135255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Обеспеченность 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гидроэнергетическими ресурсами</a:t>
            </a:r>
            <a:r>
              <a:rPr lang="ru-RU" sz="2400" dirty="0"/>
              <a:t> ЮАР связана с наличием крупных рек: Оранжевой и </a:t>
            </a:r>
            <a:r>
              <a:rPr lang="ru-RU" sz="2400" dirty="0" err="1"/>
              <a:t>Лимпопо</a:t>
            </a:r>
            <a:r>
              <a:rPr lang="ru-RU" sz="2400" dirty="0"/>
              <a:t>, впадающих в Индийский океан.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пустынной и полупустынной местности реки наполняются водой лишь в короткий период дождей.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условиях недостатка поверхностных вод особое значение приобретают подземные воды, используемые промышленными предприятиями и фермерскими хозяйствами.</a:t>
            </a:r>
          </a:p>
        </p:txBody>
      </p:sp>
      <p:pic>
        <p:nvPicPr>
          <p:cNvPr id="6146" name="Picture 2" descr="G:\Гео 11\22 Южная Африка. Особенности природно-ресурсного капитала, населения и хозяйства ЮАР\ee9d5c3b7aea573b610de43a52723883_i-7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2328505"/>
            <a:ext cx="5410200" cy="4057650"/>
          </a:xfrm>
          <a:prstGeom prst="rect">
            <a:avLst/>
          </a:prstGeom>
          <a:noFill/>
        </p:spPr>
      </p:pic>
      <p:sp>
        <p:nvSpPr>
          <p:cNvPr id="5" name="Прямоугольная выноска 4"/>
          <p:cNvSpPr/>
          <p:nvPr/>
        </p:nvSpPr>
        <p:spPr>
          <a:xfrm>
            <a:off x="6000750" y="2388573"/>
            <a:ext cx="7315200" cy="1323439"/>
          </a:xfrm>
          <a:prstGeom prst="wedgeRectCallout">
            <a:avLst>
              <a:gd name="adj1" fmla="val -55208"/>
              <a:gd name="adj2" fmla="val 7977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smtClean="0"/>
              <a:t>Драконовы горы пересекает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река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Тугела</a:t>
            </a:r>
            <a:r>
              <a:rPr lang="ru-RU" sz="2000" dirty="0" smtClean="0"/>
              <a:t>, на которой расположен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водопад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Тугела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/>
              <a:t>(933 м). Это второй по высоте водопад в мире и самый высокий в Африке. Представляет собой пять свободнопадающих каскадов, наибольший из них высотой 411 м.</a:t>
            </a:r>
            <a:endParaRPr lang="ru-RU" sz="2000" dirty="0" smtClean="0"/>
          </a:p>
        </p:txBody>
      </p:sp>
      <p:pic>
        <p:nvPicPr>
          <p:cNvPr id="6147" name="Picture 3" descr="G:\Гео 11\22 Южная Африка. Особенности природно-ресурсного капитала, населения и хозяйства ЮАР\bc2ece909db3bdf588e10342b22cae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0" y="3990260"/>
            <a:ext cx="5314950" cy="3986213"/>
          </a:xfrm>
          <a:prstGeom prst="rect">
            <a:avLst/>
          </a:prstGeom>
          <a:noFill/>
        </p:spPr>
      </p:pic>
      <p:sp>
        <p:nvSpPr>
          <p:cNvPr id="3" name="Прямоугольная выноска 2"/>
          <p:cNvSpPr/>
          <p:nvPr/>
        </p:nvSpPr>
        <p:spPr>
          <a:xfrm>
            <a:off x="209550" y="6653034"/>
            <a:ext cx="8286750" cy="1323439"/>
          </a:xfrm>
          <a:prstGeom prst="wedgeRectCallout">
            <a:avLst>
              <a:gd name="adj1" fmla="val 60087"/>
              <a:gd name="adj2" fmla="val -440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Река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Оранжевая </a:t>
            </a:r>
            <a:r>
              <a:rPr lang="ru-RU" sz="2000" dirty="0"/>
              <a:t>получила название не из-за цвета воды, а в честь принца Вильгельма V Оранского и Оранской династии. Голландское «</a:t>
            </a:r>
            <a:r>
              <a:rPr lang="ru-RU" sz="2000" dirty="0" err="1"/>
              <a:t>oranje</a:t>
            </a:r>
            <a:r>
              <a:rPr lang="ru-RU" sz="2000" dirty="0"/>
              <a:t>» и английское «</a:t>
            </a:r>
            <a:r>
              <a:rPr lang="ru-RU" sz="2000" dirty="0" err="1"/>
              <a:t>orange</a:t>
            </a:r>
            <a:r>
              <a:rPr lang="ru-RU" sz="2000" dirty="0"/>
              <a:t>» перевели как «оранжевый». На её берегах в 1866 г. впервые в Африке были обнаружены алмазы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590</Words>
  <Application>Microsoft Office PowerPoint</Application>
  <PresentationFormat>Произвольный</PresentationFormat>
  <Paragraphs>124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Calibri</vt:lpstr>
      <vt:lpstr>Wingdings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Olga</cp:lastModifiedBy>
  <cp:revision>11</cp:revision>
  <dcterms:created xsi:type="dcterms:W3CDTF">2025-02-10T16:45:45Z</dcterms:created>
  <dcterms:modified xsi:type="dcterms:W3CDTF">2025-02-12T17:46:40Z</dcterms:modified>
</cp:coreProperties>
</file>