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8" r:id="rId1"/>
  </p:sldMasterIdLst>
  <p:handoutMasterIdLst>
    <p:handoutMasterId r:id="rId17"/>
  </p:handoutMasterIdLst>
  <p:sldIdLst>
    <p:sldId id="257" r:id="rId2"/>
    <p:sldId id="260" r:id="rId3"/>
    <p:sldId id="264" r:id="rId4"/>
    <p:sldId id="266" r:id="rId5"/>
    <p:sldId id="267" r:id="rId6"/>
    <p:sldId id="282" r:id="rId7"/>
    <p:sldId id="270" r:id="rId8"/>
    <p:sldId id="271" r:id="rId9"/>
    <p:sldId id="274" r:id="rId10"/>
    <p:sldId id="275" r:id="rId11"/>
    <p:sldId id="277" r:id="rId12"/>
    <p:sldId id="278" r:id="rId13"/>
    <p:sldId id="281" r:id="rId14"/>
    <p:sldId id="279" r:id="rId15"/>
    <p:sldId id="280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CCFF99"/>
    <a:srgbClr val="E18001"/>
    <a:srgbClr val="6B9A0E"/>
    <a:srgbClr val="89C412"/>
    <a:srgbClr val="C5FAA8"/>
    <a:srgbClr val="8CCA13"/>
    <a:srgbClr val="C61D32"/>
    <a:srgbClr val="ED5D73"/>
    <a:srgbClr val="F48D95"/>
    <a:srgbClr val="E46D74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5" autoAdjust="0"/>
    <p:restoredTop sz="94660"/>
  </p:normalViewPr>
  <p:slideViewPr>
    <p:cSldViewPr snapToGrid="0">
      <p:cViewPr>
        <p:scale>
          <a:sx n="60" d="100"/>
          <a:sy n="60" d="100"/>
        </p:scale>
        <p:origin x="-432" y="-2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2928" y="72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EFD4-6855-4251-9F21-C5F52D3090AD}" type="datetimeFigureOut">
              <a:rPr lang="ru-RU" smtClean="0"/>
              <a:pPr/>
              <a:t>07.02.2025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15CE21-67D1-4822-A11D-B1C8F495CE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850692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7oom.ru/powerpoint/fon-dlya-prezentacii-po-geografii-2.jpg?ver=3.0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2214" b="14674"/>
          <a:stretch/>
        </p:blipFill>
        <p:spPr bwMode="auto">
          <a:xfrm>
            <a:off x="0" y="1"/>
            <a:ext cx="12192000" cy="4871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AA4E5F50-8C3C-4655-97FD-59D2AA8CA0C8}" type="datetimeFigureOut">
              <a:rPr lang="ru-RU" smtClean="0"/>
              <a:pPr/>
              <a:t>07.02.2025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4075229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pPr/>
              <a:t>07.02.2025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822566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pPr/>
              <a:t>07.02.2025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670992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3"/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pPr/>
              <a:t>07.02.2025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3350681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pPr/>
              <a:t>07.02.2025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68634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pPr/>
              <a:t>07.02.2025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249269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 descr="https://us.123rf.com/450wm/andegro4ka/andegro4ka1311/andegro4ka131100030/23865891-pirates-treasure-map-with-spyglass-and-compass-illustration.jpg?ver=6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526593"/>
            <a:ext cx="1331407" cy="1331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7oom.ru/powerpoint/fon-dlya-prezentacii-po-geografii-2.jpg?ver=3.0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2214" b="14674"/>
          <a:stretch/>
        </p:blipFill>
        <p:spPr bwMode="auto">
          <a:xfrm flipH="1">
            <a:off x="7742490" y="5080275"/>
            <a:ext cx="4449510" cy="1777725"/>
          </a:xfrm>
          <a:prstGeom prst="rtTriangle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7oom.ru/powerpoint/fon-dlya-prezentacii-po-geografii-2.jpg?ver=3.0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2214" b="14674"/>
          <a:stretch/>
        </p:blipFill>
        <p:spPr bwMode="auto">
          <a:xfrm flipV="1">
            <a:off x="0" y="0"/>
            <a:ext cx="3674692" cy="1468159"/>
          </a:xfrm>
          <a:prstGeom prst="rtTriangle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pPr/>
              <a:t>07.02.2025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647440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://7oom.ru/powerpoint/fon-dlya-prezentacii-po-geografii-2.jpg?ver=3.0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2214" b="14674"/>
          <a:stretch/>
        </p:blipFill>
        <p:spPr bwMode="auto">
          <a:xfrm rot="5400000">
            <a:off x="-1426107" y="1426107"/>
            <a:ext cx="4749990" cy="1897776"/>
          </a:xfrm>
          <a:prstGeom prst="rtTriangle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://7oom.ru/powerpoint/fon-dlya-prezentacii-po-geografii-2.jpg?ver=3.0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747521"/>
            <a:ext cx="2803021" cy="2110478"/>
          </a:xfrm>
          <a:prstGeom prst="rtTriangle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pPr/>
              <a:t>07.02.2025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290468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7oom.ru/powerpoint/fon-dlya-prezentacii-po-geografii-2.jpg?ver=3.0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2214" b="14674"/>
          <a:stretch/>
        </p:blipFill>
        <p:spPr bwMode="auto">
          <a:xfrm rot="5400000">
            <a:off x="-1778670" y="1778670"/>
            <a:ext cx="5924286" cy="2366946"/>
          </a:xfrm>
          <a:prstGeom prst="rtTriangle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7oom.ru/powerpoint/fon-dlya-prezentacii-po-geografii-2.jpg?ver=3.0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9853"/>
          <a:stretch/>
        </p:blipFill>
        <p:spPr bwMode="auto">
          <a:xfrm>
            <a:off x="0" y="5924286"/>
            <a:ext cx="12192001" cy="931492"/>
          </a:xfrm>
          <a:prstGeom prst="rtTriangle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http://visualife.newmobapp.com/wp-content/uploads/2014/07/treasure-map.pn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0837333" y="336984"/>
            <a:ext cx="973668" cy="910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pPr/>
              <a:t>07.02.2025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9" name="Picture 2" descr="http://mask-tub-et-brush.m.a.pic.centerblog.net/3cbb0934.png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0837333" y="4995638"/>
            <a:ext cx="973667" cy="122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841804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://7oom.ru/powerpoint/fon-dlya-prezentacii-po-geografii-2.jpg?ver=3.0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8850" b="14674"/>
          <a:stretch/>
        </p:blipFill>
        <p:spPr bwMode="auto">
          <a:xfrm flipH="1">
            <a:off x="0" y="6264066"/>
            <a:ext cx="12192000" cy="593933"/>
          </a:xfrm>
          <a:prstGeom prst="round2Same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7oom.ru/powerpoint/fon-dlya-prezentacii-po-geografii-2.jpg?ver=3.0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2214" b="14674"/>
          <a:stretch/>
        </p:blipFill>
        <p:spPr bwMode="auto">
          <a:xfrm flipV="1">
            <a:off x="0" y="0"/>
            <a:ext cx="3674692" cy="1468159"/>
          </a:xfrm>
          <a:prstGeom prst="rtTriangle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pPr/>
              <a:t>07.02.2025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561985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7oom.ru/powerpoint/fon-dlya-prezentacii-po-geografii-2.jpg?ver=3.0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2214" b="14674"/>
          <a:stretch/>
        </p:blipFill>
        <p:spPr bwMode="auto">
          <a:xfrm>
            <a:off x="0" y="1"/>
            <a:ext cx="12192000" cy="4871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pPr/>
              <a:t>07.02.2025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829832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7oom.ru/powerpoint/fon-dlya-prezentacii-po-geografii-2.jpg?ver=3.0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9853"/>
          <a:stretch/>
        </p:blipFill>
        <p:spPr bwMode="auto">
          <a:xfrm>
            <a:off x="0" y="5924286"/>
            <a:ext cx="12192000" cy="931492"/>
          </a:xfrm>
          <a:prstGeom prst="triangle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pPr/>
              <a:t>07.02.2025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31609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71" r="1215" b="87486"/>
          <a:stretch/>
        </p:blipFill>
        <p:spPr bwMode="auto">
          <a:xfrm>
            <a:off x="0" y="0"/>
            <a:ext cx="12192000" cy="588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AGReverance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AGReverance" pitchFamily="2" charset="0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pPr/>
              <a:t>07.02.2025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847286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pPr/>
              <a:t>07.02.2025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883383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mask-tub-et-brush.m.a.pic.centerblog.net/3cbb0934.png"/>
          <p:cNvPicPr>
            <a:picLocks noChangeAspect="1" noChangeArrowheads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0837332" y="157928"/>
            <a:ext cx="973667" cy="122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 userDrawn="1"/>
        </p:nvSpPr>
        <p:spPr>
          <a:xfrm>
            <a:off x="11362927" y="6673334"/>
            <a:ext cx="829073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600" b="0" dirty="0">
                <a:solidFill>
                  <a:schemeClr val="accent6">
                    <a:lumMod val="60000"/>
                    <a:lumOff val="40000"/>
                  </a:schemeClr>
                </a:solidFill>
                <a:latin typeface="AGReverance" pitchFamily="2" charset="0"/>
              </a:rPr>
              <a:t>© Полшкова В.В., 2018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AA4E5F50-8C3C-4655-97FD-59D2AA8CA0C8}" type="datetimeFigureOut">
              <a:rPr lang="ru-RU" smtClean="0"/>
              <a:pPr/>
              <a:t>07.02.2025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6E4B3823-B83B-41FC-8BD9-4DC33C6BF5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47019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700" r:id="rId3"/>
    <p:sldLayoutId id="2147483701" r:id="rId4"/>
    <p:sldLayoutId id="2147483702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AGReverance" pitchFamily="2" charset="0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AGReverance" pitchFamily="2" charset="0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AGReverance" pitchFamily="2" charset="0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AGReverance" pitchFamily="2" charset="0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AGReverance" pitchFamily="2" charset="0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AGReverance" pitchFamily="2" charset="0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5" Type="http://schemas.openxmlformats.org/officeDocument/2006/relationships/image" Target="https://avatars.mds.yandex.net/i?id=2b57c7aa2147a304438bd27db2ac49a7_l-4944743-images-thumbs&amp;n=13" TargetMode="External"/><Relationship Id="rId4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lesson.academy-content.myschool.edu.ru/lesson/70abb828-6f7d-44bc-9f4b-61b687090acd?backUrl=%2F08%2F08" TargetMode="External"/><Relationship Id="rId2" Type="http://schemas.openxmlformats.org/officeDocument/2006/relationships/hyperlink" Target="https://www.yaklass.ru/p/geografiya/8-klass/biologicheskie-resursy-6752763" TargetMode="Externa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34608" y="2199527"/>
            <a:ext cx="69052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Богатство растительного и животного мира России: видовое разнообразие, факторы, его определяющие</a:t>
            </a:r>
            <a:endParaRPr lang="ru-RU" sz="3200" b="1" dirty="0"/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8342586" y="504496"/>
            <a:ext cx="3200400" cy="779122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8 класс. Урок 43</a:t>
            </a:r>
            <a:endParaRPr lang="ru-RU" sz="2400" b="1" dirty="0"/>
          </a:p>
        </p:txBody>
      </p:sp>
      <p:pic>
        <p:nvPicPr>
          <p:cNvPr id="8194" name="Picture 2" descr="F:\Гео 8\43\h1VNL-jzCA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87766" cy="6858937"/>
          </a:xfrm>
          <a:prstGeom prst="rect">
            <a:avLst/>
          </a:prstGeom>
          <a:noFill/>
        </p:spPr>
      </p:pic>
      <p:pic>
        <p:nvPicPr>
          <p:cNvPr id="9" name="Picture 12" descr="C:\Users\Olga\Downloads\f14eeab0906765384e33ae471c320c5c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3185" y="5967500"/>
            <a:ext cx="675449" cy="701314"/>
          </a:xfrm>
          <a:prstGeom prst="rect">
            <a:avLst/>
          </a:prstGeom>
          <a:noFill/>
        </p:spPr>
      </p:pic>
      <p:pic>
        <p:nvPicPr>
          <p:cNvPr id="10" name="Рисунок 9" descr="Picture background"/>
          <p:cNvPicPr/>
          <p:nvPr/>
        </p:nvPicPr>
        <p:blipFill>
          <a:blip r:embed="rId4" r:link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bright="70000" contrast="-70000"/>
          </a:blip>
          <a:srcRect/>
          <a:stretch>
            <a:fillRect/>
          </a:stretch>
        </p:blipFill>
        <p:spPr bwMode="auto">
          <a:xfrm>
            <a:off x="11269486" y="6326722"/>
            <a:ext cx="922514" cy="5312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7347382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Гео 8\43\5c93aa9f8def971c8922b9cc673ef41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7764" y="80085"/>
            <a:ext cx="8534236" cy="6777915"/>
          </a:xfrm>
          <a:prstGeom prst="rect">
            <a:avLst/>
          </a:prstGeom>
          <a:noFill/>
        </p:spPr>
      </p:pic>
      <p:pic>
        <p:nvPicPr>
          <p:cNvPr id="7171" name="Picture 3" descr="F:\Гео 8\43\O6pT4A4MMZ5nQQIF3olxEYCFb84Uv8V3CXntO48HTbk=.jpg"/>
          <p:cNvPicPr>
            <a:picLocks noChangeAspect="1" noChangeArrowheads="1"/>
          </p:cNvPicPr>
          <p:nvPr/>
        </p:nvPicPr>
        <p:blipFill>
          <a:blip r:embed="rId3" cstate="print"/>
          <a:srcRect l="6840" t="6875" r="48577" b="6041"/>
          <a:stretch>
            <a:fillRect/>
          </a:stretch>
        </p:blipFill>
        <p:spPr bwMode="auto">
          <a:xfrm>
            <a:off x="0" y="0"/>
            <a:ext cx="3531476" cy="68979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3545366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CB038FE-C0FE-4B31-9FEA-00206788A2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3191" y="1019902"/>
            <a:ext cx="11805617" cy="5757986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xmlns="" id="{5308563B-728E-4DA8-8F4B-2C0200B7A54A}"/>
              </a:ext>
            </a:extLst>
          </p:cNvPr>
          <p:cNvSpPr/>
          <p:nvPr/>
        </p:nvSpPr>
        <p:spPr>
          <a:xfrm>
            <a:off x="2675791" y="175846"/>
            <a:ext cx="7156938" cy="51874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Количество видов млекопитающих</a:t>
            </a:r>
          </a:p>
        </p:txBody>
      </p:sp>
    </p:spTree>
    <p:extLst>
      <p:ext uri="{BB962C8B-B14F-4D97-AF65-F5344CB8AC3E}">
        <p14:creationId xmlns:p14="http://schemas.microsoft.com/office/powerpoint/2010/main" xmlns="" val="6589357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0C7CC5F-4AC0-4735-972C-8BDDBA7090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4023"/>
          <a:stretch>
            <a:fillRect/>
          </a:stretch>
        </p:blipFill>
        <p:spPr>
          <a:xfrm>
            <a:off x="0" y="2333297"/>
            <a:ext cx="12192000" cy="4524703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xmlns="" id="{2E61CC3F-DB1D-4FE5-8553-D01634B2F8C8}"/>
              </a:ext>
            </a:extLst>
          </p:cNvPr>
          <p:cNvSpPr/>
          <p:nvPr/>
        </p:nvSpPr>
        <p:spPr>
          <a:xfrm>
            <a:off x="301666" y="328954"/>
            <a:ext cx="11191396" cy="1784838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Животный мир отличает подвижность </a:t>
            </a:r>
            <a:r>
              <a:rPr lang="ru-RU" sz="2800" b="1" dirty="0">
                <a:solidFill>
                  <a:schemeClr val="tx2">
                    <a:lumMod val="50000"/>
                  </a:schemeClr>
                </a:solidFill>
              </a:rPr>
              <a:t>– смена места обитания. Некоторые животные встречаются в различных природных зонах, у которым они смогли приспособиться. К таким животным относятся: заяц, волк, лисица и некоторые другие.</a:t>
            </a:r>
          </a:p>
        </p:txBody>
      </p:sp>
    </p:spTree>
    <p:extLst>
      <p:ext uri="{BB962C8B-B14F-4D97-AF65-F5344CB8AC3E}">
        <p14:creationId xmlns:p14="http://schemas.microsoft.com/office/powerpoint/2010/main" xmlns="" val="24477351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CA2C75D-6942-4300-90D8-7F6C4F4D65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68" y="0"/>
            <a:ext cx="121842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136071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3C849D1-FBBB-4D3F-A33C-E9A14D1074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673" y="0"/>
            <a:ext cx="120786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296083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45127" y="1205345"/>
            <a:ext cx="935181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Источники </a:t>
            </a:r>
          </a:p>
          <a:p>
            <a:r>
              <a:rPr lang="ru-RU" dirty="0" smtClean="0"/>
              <a:t> </a:t>
            </a:r>
            <a:r>
              <a:rPr lang="ru-RU" dirty="0" err="1" smtClean="0"/>
              <a:t>Якласс</a:t>
            </a:r>
            <a:r>
              <a:rPr lang="ru-RU" dirty="0" smtClean="0"/>
              <a:t> </a:t>
            </a:r>
            <a:r>
              <a:rPr lang="en-US" dirty="0" smtClean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www.yaklass.ru/p/geografiya/8-klass/biologicheskie-resursy-6752763</a:t>
            </a:r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ЦОК Библиотека </a:t>
            </a:r>
            <a:r>
              <a:rPr lang="ru-RU" dirty="0" err="1" smtClean="0"/>
              <a:t>Минпросвещения</a:t>
            </a:r>
            <a:r>
              <a:rPr lang="ru-RU" dirty="0" smtClean="0"/>
              <a:t>  </a:t>
            </a:r>
            <a:r>
              <a:rPr lang="en-US" dirty="0" smtClean="0">
                <a:hlinkClick r:id="rId3"/>
              </a:rPr>
              <a:t>https</a:t>
            </a:r>
            <a:r>
              <a:rPr lang="en-US" dirty="0" smtClean="0">
                <a:hlinkClick r:id="rId3"/>
              </a:rPr>
              <a:t>://lesson.academy-content.myschool.edu.ru/lesson/70abb828-6f7d-44bc-9f4b-61b687090acd?backUrl=%</a:t>
            </a:r>
            <a:r>
              <a:rPr lang="en-US" dirty="0" smtClean="0">
                <a:hlinkClick r:id="rId3"/>
              </a:rPr>
              <a:t>2F08%2F08</a:t>
            </a: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6215292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C:\Users\Olga\Downloads\f14eeab0906765384e33ae471c320c5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92" y="135402"/>
            <a:ext cx="476353" cy="455381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333999" y="290945"/>
            <a:ext cx="6608618" cy="310854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ru-RU" sz="2800" dirty="0" smtClean="0"/>
          </a:p>
          <a:p>
            <a:r>
              <a:rPr lang="ru-RU" sz="2800" dirty="0" smtClean="0"/>
              <a:t>На </a:t>
            </a:r>
            <a:r>
              <a:rPr lang="ru-RU" sz="2800" dirty="0" smtClean="0"/>
              <a:t>распространение тех или иных видов растений влияют </a:t>
            </a:r>
            <a:r>
              <a:rPr lang="ru-RU" sz="2800" dirty="0" smtClean="0"/>
              <a:t>климат</a:t>
            </a:r>
            <a:r>
              <a:rPr lang="ru-RU" sz="2800" dirty="0" smtClean="0"/>
              <a:t>, </a:t>
            </a:r>
            <a:r>
              <a:rPr lang="ru-RU" sz="2800" dirty="0" smtClean="0"/>
              <a:t>почвы</a:t>
            </a:r>
            <a:r>
              <a:rPr lang="ru-RU" sz="2800" dirty="0" smtClean="0"/>
              <a:t>, рельеф и другие факторы. </a:t>
            </a:r>
            <a:endParaRPr lang="ru-RU" sz="2800" dirty="0" smtClean="0"/>
          </a:p>
          <a:p>
            <a:endParaRPr lang="ru-RU" sz="2800" dirty="0" smtClean="0"/>
          </a:p>
          <a:p>
            <a:r>
              <a:rPr lang="ru-RU" sz="2800" dirty="0" smtClean="0"/>
              <a:t>Растения </a:t>
            </a:r>
            <a:r>
              <a:rPr lang="ru-RU" sz="2800" dirty="0" smtClean="0"/>
              <a:t>играют огромную роль в жизни животных и человека. </a:t>
            </a:r>
            <a:endParaRPr lang="ru-RU" sz="2800" dirty="0"/>
          </a:p>
        </p:txBody>
      </p:sp>
      <p:pic>
        <p:nvPicPr>
          <p:cNvPr id="1026" name="Picture 2" descr="F:\Гео 8\43\s12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0165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306289" y="4275860"/>
            <a:ext cx="6400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Россия – огромная страна, территория которой отличается высоким биологическим разнообразием и сохранностью растительного мира</a:t>
            </a:r>
            <a:r>
              <a:rPr lang="ru-RU" sz="2400" b="1" dirty="0" smtClean="0"/>
              <a:t>. </a:t>
            </a:r>
          </a:p>
          <a:p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xmlns="" val="25135531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Гео 8\43\53763_9a9e00b0.jpg"/>
          <p:cNvPicPr>
            <a:picLocks noChangeAspect="1" noChangeArrowheads="1"/>
          </p:cNvPicPr>
          <p:nvPr/>
        </p:nvPicPr>
        <p:blipFill>
          <a:blip r:embed="rId2" cstate="print"/>
          <a:srcRect t="54627"/>
          <a:stretch>
            <a:fillRect/>
          </a:stretch>
        </p:blipFill>
        <p:spPr bwMode="auto">
          <a:xfrm>
            <a:off x="1" y="3200400"/>
            <a:ext cx="12192000" cy="3798206"/>
          </a:xfrm>
          <a:prstGeom prst="rect">
            <a:avLst/>
          </a:prstGeom>
          <a:noFill/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xmlns="" id="{B90E402A-1877-4210-8D7F-C4E97C49E102}"/>
              </a:ext>
            </a:extLst>
          </p:cNvPr>
          <p:cNvSpPr/>
          <p:nvPr/>
        </p:nvSpPr>
        <p:spPr>
          <a:xfrm>
            <a:off x="416169" y="465992"/>
            <a:ext cx="11471031" cy="2505808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Количество видов растений </a:t>
            </a:r>
            <a:r>
              <a:rPr lang="ru-RU" sz="3000" b="1" dirty="0">
                <a:solidFill>
                  <a:schemeClr val="tx2">
                    <a:lumMod val="50000"/>
                  </a:schemeClr>
                </a:solidFill>
              </a:rPr>
              <a:t>на равнинах увеличивается с севера на юг, а на территории пустынь снова снижается. </a:t>
            </a:r>
            <a:endParaRPr lang="ru-RU" sz="30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just"/>
            <a:r>
              <a:rPr lang="ru-RU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горных районах </a:t>
            </a:r>
            <a:r>
              <a:rPr lang="ru-RU" sz="3000" b="1" dirty="0">
                <a:solidFill>
                  <a:schemeClr val="tx2">
                    <a:lumMod val="50000"/>
                  </a:schemeClr>
                </a:solidFill>
              </a:rPr>
              <a:t>присутствует значительно большее число видов, чем на такой же площади на равнинах.</a:t>
            </a:r>
          </a:p>
        </p:txBody>
      </p:sp>
    </p:spTree>
    <p:extLst>
      <p:ext uri="{BB962C8B-B14F-4D97-AF65-F5344CB8AC3E}">
        <p14:creationId xmlns:p14="http://schemas.microsoft.com/office/powerpoint/2010/main" xmlns="" val="3775020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54454E3-9B4A-412B-AC4F-0B65510682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26832" y="339884"/>
            <a:ext cx="7626757" cy="6011177"/>
          </a:xfrm>
          <a:prstGeom prst="rect">
            <a:avLst/>
          </a:prstGeom>
        </p:spPr>
      </p:pic>
      <p:pic>
        <p:nvPicPr>
          <p:cNvPr id="3074" name="Picture 2" descr="F:\Гео 8\43\0afc81763a55f55fb6f46834b22717a1.jpg"/>
          <p:cNvPicPr>
            <a:picLocks noChangeAspect="1" noChangeArrowheads="1"/>
          </p:cNvPicPr>
          <p:nvPr/>
        </p:nvPicPr>
        <p:blipFill>
          <a:blip r:embed="rId3" cstate="print"/>
          <a:srcRect l="31948" r="20787"/>
          <a:stretch>
            <a:fillRect/>
          </a:stretch>
        </p:blipFill>
        <p:spPr bwMode="auto">
          <a:xfrm>
            <a:off x="0" y="-38074"/>
            <a:ext cx="4114800" cy="68960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7389223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EACAB93-432D-42D2-97F5-46516A1B69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820967"/>
            <a:ext cx="12192000" cy="6037034"/>
          </a:xfrm>
          <a:prstGeom prst="rect">
            <a:avLst/>
          </a:prstGeom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xmlns="" id="{74E2CB53-75F7-4AA3-A3E0-55DD2B9E0C0B}"/>
              </a:ext>
            </a:extLst>
          </p:cNvPr>
          <p:cNvSpPr/>
          <p:nvPr/>
        </p:nvSpPr>
        <p:spPr>
          <a:xfrm>
            <a:off x="514350" y="237392"/>
            <a:ext cx="3288323" cy="56270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Профиль лесной зоны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15200" y="0"/>
            <a:ext cx="4876800" cy="1546086"/>
          </a:xfrm>
          <a:prstGeom prst="cloudCallout">
            <a:avLst>
              <a:gd name="adj1" fmla="val -9043"/>
              <a:gd name="adj2" fmla="val 103161"/>
            </a:avLst>
          </a:prstGeom>
          <a:solidFill>
            <a:srgbClr val="CCFF99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b="1" dirty="0" smtClean="0"/>
              <a:t>Растения расположены не изолированно, а в виде растительных сообществ. </a:t>
            </a:r>
          </a:p>
        </p:txBody>
      </p:sp>
    </p:spTree>
    <p:extLst>
      <p:ext uri="{BB962C8B-B14F-4D97-AF65-F5344CB8AC3E}">
        <p14:creationId xmlns:p14="http://schemas.microsoft.com/office/powerpoint/2010/main" xmlns="" val="8242100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353050" y="589359"/>
            <a:ext cx="6438900" cy="112371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3200" b="1" dirty="0" smtClean="0"/>
              <a:t>Типы растительности России</a:t>
            </a:r>
          </a:p>
          <a:p>
            <a:pPr algn="ctr"/>
            <a:endParaRPr lang="ru-RU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8629650" y="2218372"/>
            <a:ext cx="3181350" cy="64698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3200" b="1" dirty="0" err="1" smtClean="0"/>
              <a:t>Азональные</a:t>
            </a:r>
            <a:endParaRPr lang="ru-RU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391150" y="2199322"/>
            <a:ext cx="2895600" cy="64698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3200" b="1" dirty="0" err="1" smtClean="0"/>
              <a:t>Зоналные</a:t>
            </a:r>
            <a:endParaRPr lang="ru-RU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353050" y="3325177"/>
            <a:ext cx="2952750" cy="22814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ru-RU" sz="3200" b="1" dirty="0" smtClean="0"/>
              <a:t>Тундровый</a:t>
            </a:r>
          </a:p>
          <a:p>
            <a:r>
              <a:rPr lang="ru-RU" sz="3200" b="1" dirty="0" smtClean="0"/>
              <a:t>Лесной</a:t>
            </a:r>
          </a:p>
          <a:p>
            <a:r>
              <a:rPr lang="ru-RU" sz="3200" b="1" dirty="0" smtClean="0"/>
              <a:t>Степной</a:t>
            </a:r>
          </a:p>
          <a:p>
            <a:r>
              <a:rPr lang="ru-RU" sz="3200" b="1" dirty="0" smtClean="0"/>
              <a:t>Пустынный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591550" y="3355657"/>
            <a:ext cx="3219450" cy="119181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ru-RU" sz="3200" b="1" dirty="0" smtClean="0"/>
              <a:t>Луговой </a:t>
            </a:r>
          </a:p>
          <a:p>
            <a:r>
              <a:rPr lang="ru-RU" sz="3200" b="1" dirty="0" smtClean="0"/>
              <a:t>Болотный </a:t>
            </a:r>
          </a:p>
        </p:txBody>
      </p:sp>
      <p:pic>
        <p:nvPicPr>
          <p:cNvPr id="4099" name="Picture 3" descr="F:\Гео 8\43\5307_90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5113631" cy="6858000"/>
          </a:xfrm>
          <a:prstGeom prst="rect">
            <a:avLst/>
          </a:prstGeom>
          <a:noFill/>
        </p:spPr>
      </p:pic>
      <p:cxnSp>
        <p:nvCxnSpPr>
          <p:cNvPr id="25" name="Прямая соединительная линия 24"/>
          <p:cNvCxnSpPr/>
          <p:nvPr/>
        </p:nvCxnSpPr>
        <p:spPr>
          <a:xfrm flipH="1">
            <a:off x="10379034" y="1702298"/>
            <a:ext cx="186" cy="506512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 flipH="1">
            <a:off x="6802582" y="1688444"/>
            <a:ext cx="186" cy="506512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 flipH="1">
            <a:off x="6802582" y="2864101"/>
            <a:ext cx="186" cy="506512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 flipH="1">
            <a:off x="10388930" y="2875976"/>
            <a:ext cx="186" cy="506512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BD61311-AF28-42CD-B027-F3CEBBA2E4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" y="0"/>
            <a:ext cx="12192002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241445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943599" y="252248"/>
            <a:ext cx="5912070" cy="7940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Место обитания животных зависит от особенностей климата и типов растительного мира. </a:t>
            </a:r>
          </a:p>
          <a:p>
            <a:endParaRPr lang="ru-RU" sz="1600" b="1" dirty="0" smtClean="0"/>
          </a:p>
          <a:p>
            <a:r>
              <a:rPr lang="ru-RU" sz="2800" b="1" dirty="0" smtClean="0"/>
              <a:t>Благодаря этому в нашей стране хорошо выражено 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зональное распространение представителей животного мира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  <a:p>
            <a:endParaRPr lang="ru-RU" sz="16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Небольшое разнообразие видов в фауне России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</a:rPr>
              <a:t>связано с суровостью и сухостью климата на большей части территории страны. Но тем не менее у нас водятся сотни видов млекопитающих, птиц и рыб.</a:t>
            </a:r>
          </a:p>
          <a:p>
            <a:endParaRPr lang="ru-RU" sz="28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endParaRPr lang="ru-RU" sz="28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endParaRPr lang="ru-RU" sz="28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5122" name="Picture 2" descr="F:\Гео 8\43\2b123101411b1d9587872d9a4083a5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</p:spPr>
      </p:pic>
      <p:sp>
        <p:nvSpPr>
          <p:cNvPr id="9" name="Равнобедренный треугольник 8"/>
          <p:cNvSpPr/>
          <p:nvPr/>
        </p:nvSpPr>
        <p:spPr>
          <a:xfrm rot="5400000">
            <a:off x="5344510" y="283782"/>
            <a:ext cx="567559" cy="583324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Равнобедренный треугольник 9"/>
          <p:cNvSpPr/>
          <p:nvPr/>
        </p:nvSpPr>
        <p:spPr>
          <a:xfrm rot="5400000">
            <a:off x="5339254" y="1760487"/>
            <a:ext cx="567559" cy="583324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Равнобедренный треугольник 10"/>
          <p:cNvSpPr/>
          <p:nvPr/>
        </p:nvSpPr>
        <p:spPr>
          <a:xfrm rot="5400000">
            <a:off x="5312979" y="3720663"/>
            <a:ext cx="567559" cy="583324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135983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xmlns="" id="{7196E4C0-4C65-4691-B53F-6BA30CE99356}"/>
              </a:ext>
            </a:extLst>
          </p:cNvPr>
          <p:cNvSpPr/>
          <p:nvPr/>
        </p:nvSpPr>
        <p:spPr>
          <a:xfrm>
            <a:off x="5405451" y="694290"/>
            <a:ext cx="6541477" cy="183759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Животный мир, </a:t>
            </a:r>
            <a:r>
              <a:rPr lang="ru-RU" sz="2800" b="1" dirty="0">
                <a:solidFill>
                  <a:schemeClr val="tx2">
                    <a:lumMod val="50000"/>
                  </a:schemeClr>
                </a:solidFill>
              </a:rPr>
              <a:t>как и растительный, становится разнообразнее и богаче по видовому составу при движении в направлении с севера на юг.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xmlns="" id="{7F34CAB3-3DDE-4086-B0ED-64A813A23704}"/>
              </a:ext>
            </a:extLst>
          </p:cNvPr>
          <p:cNvSpPr/>
          <p:nvPr/>
        </p:nvSpPr>
        <p:spPr>
          <a:xfrm>
            <a:off x="5430917" y="3610910"/>
            <a:ext cx="6377454" cy="212773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Территории Дальнего Востока, Прикаспийской низменности и Кавказских гор </a:t>
            </a:r>
            <a:r>
              <a:rPr lang="ru-RU" sz="2800" b="1" dirty="0">
                <a:solidFill>
                  <a:schemeClr val="tx1"/>
                </a:solidFill>
              </a:rPr>
              <a:t>славятся своими реликтами (животными, которые сохранились от исчезнувших, широко распространенных в прошлом видов фауны), которые любят тёплый климат.</a:t>
            </a:r>
          </a:p>
        </p:txBody>
      </p:sp>
      <p:sp>
        <p:nvSpPr>
          <p:cNvPr id="6" name="Равнобедренный треугольник 5"/>
          <p:cNvSpPr/>
          <p:nvPr/>
        </p:nvSpPr>
        <p:spPr>
          <a:xfrm rot="5400000">
            <a:off x="4918841" y="677918"/>
            <a:ext cx="567559" cy="583324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Равнобедренный треугольник 6"/>
          <p:cNvSpPr/>
          <p:nvPr/>
        </p:nvSpPr>
        <p:spPr>
          <a:xfrm rot="5400000">
            <a:off x="4855779" y="2853559"/>
            <a:ext cx="567559" cy="583324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6" name="Picture 2" descr="F:\Гео 8\43\71tjoRFqrrL._AC_SY679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686468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9746558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нтеграл">
  <a:themeElements>
    <a:clrScheme name="Желтый и оранжевый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Интеграл">
      <a:majorFont>
        <a:latin typeface="Tw Cen MT Condensed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Интеграл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6184</TotalTime>
  <Words>290</Words>
  <Application>Microsoft Office PowerPoint</Application>
  <PresentationFormat>Произвольный</PresentationFormat>
  <Paragraphs>35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Интеграл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Company>МАОУ ДО ЦРТДиЮ Каменского района Пензенской области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«География»</dc:title>
  <dc:subject>География</dc:subject>
  <dc:creator>Viktoriya Polshkova</dc:creator>
  <cp:keywords>география</cp:keywords>
  <cp:lastModifiedBy>Olga</cp:lastModifiedBy>
  <cp:revision>241</cp:revision>
  <dcterms:created xsi:type="dcterms:W3CDTF">2018-02-25T15:29:25Z</dcterms:created>
  <dcterms:modified xsi:type="dcterms:W3CDTF">2025-02-07T21:00:43Z</dcterms:modified>
  <cp:category>География;Страны</cp:category>
</cp:coreProperties>
</file>