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8"/>
  </p:handoutMasterIdLst>
  <p:sldIdLst>
    <p:sldId id="257" r:id="rId2"/>
    <p:sldId id="260" r:id="rId3"/>
    <p:sldId id="264" r:id="rId4"/>
    <p:sldId id="266" r:id="rId5"/>
    <p:sldId id="267" r:id="rId6"/>
    <p:sldId id="282" r:id="rId7"/>
    <p:sldId id="270" r:id="rId8"/>
    <p:sldId id="283" r:id="rId9"/>
    <p:sldId id="284" r:id="rId10"/>
    <p:sldId id="271" r:id="rId11"/>
    <p:sldId id="285" r:id="rId12"/>
    <p:sldId id="286" r:id="rId13"/>
    <p:sldId id="287" r:id="rId14"/>
    <p:sldId id="289" r:id="rId15"/>
    <p:sldId id="28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9A0E"/>
    <a:srgbClr val="003300"/>
    <a:srgbClr val="DED632"/>
    <a:srgbClr val="F1EEA9"/>
    <a:srgbClr val="FCFBEA"/>
    <a:srgbClr val="CCFF99"/>
    <a:srgbClr val="E18001"/>
    <a:srgbClr val="89C412"/>
    <a:srgbClr val="C5FAA8"/>
    <a:srgbClr val="8CCA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60" d="100"/>
          <a:sy n="60" d="100"/>
        </p:scale>
        <p:origin x="-43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pPr/>
              <a:t>08.02.2025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26593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H="1">
            <a:off x="7742490" y="5080275"/>
            <a:ext cx="4449510" cy="1777725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rot="5400000">
            <a:off x="-1426107" y="1426107"/>
            <a:ext cx="4749990" cy="189777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7oom.ru/powerpoint/fon-dlya-prezentacii-po-geografii-2.jpg?ver=3.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47521"/>
            <a:ext cx="2803021" cy="2110478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rot="5400000">
            <a:off x="-1778670" y="1778670"/>
            <a:ext cx="5924286" cy="2366946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53"/>
          <a:stretch/>
        </p:blipFill>
        <p:spPr bwMode="auto">
          <a:xfrm>
            <a:off x="0" y="5924286"/>
            <a:ext cx="12192001" cy="931492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3" y="499563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50" b="14674"/>
          <a:stretch/>
        </p:blipFill>
        <p:spPr bwMode="auto">
          <a:xfrm flipH="1">
            <a:off x="0" y="6264066"/>
            <a:ext cx="12192000" cy="593933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 flipV="1">
            <a:off x="0" y="0"/>
            <a:ext cx="3674692" cy="146815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98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14" b="14674"/>
          <a:stretch/>
        </p:blipFill>
        <p:spPr bwMode="auto">
          <a:xfrm>
            <a:off x="0" y="1"/>
            <a:ext cx="12192000" cy="4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7oom.ru/powerpoint/fon-dlya-prezentacii-po-geografii-2.jpg?ver=3.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853"/>
          <a:stretch/>
        </p:blipFill>
        <p:spPr bwMode="auto">
          <a:xfrm>
            <a:off x="0" y="5924286"/>
            <a:ext cx="12192000" cy="93149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702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avatars.mds.yandex.net/i?id=2b57c7aa2147a304438bd27db2ac49a7_l-4944743-images-thumbs&amp;n=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1700/start/" TargetMode="External"/><Relationship Id="rId2" Type="http://schemas.openxmlformats.org/officeDocument/2006/relationships/hyperlink" Target="https://www.yaklass.ru/p/geografiya/8-klass/prirodno-khoziaistvennye-zony-rossii-6779027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https://avatars.mds.yandex.net/i?id=2b57c7aa2147a304438bd27db2ac49a7_l-4944743-images-thumbs&amp;n=1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hssc.center/8_geography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4608" y="2199527"/>
            <a:ext cx="6905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Особенности растительного и животного мира различных природно-хозяйственных зон России</a:t>
            </a:r>
            <a:br>
              <a:rPr lang="ru-RU" sz="3200" dirty="0" smtClean="0"/>
            </a:br>
            <a:endParaRPr lang="ru-RU" sz="32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342586" y="504496"/>
            <a:ext cx="3200400" cy="77912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8 класс. Урок 44</a:t>
            </a:r>
            <a:endParaRPr lang="ru-RU" sz="2400" b="1" dirty="0"/>
          </a:p>
        </p:txBody>
      </p:sp>
      <p:pic>
        <p:nvPicPr>
          <p:cNvPr id="10" name="Рисунок 9" descr="Picture background"/>
          <p:cNvPicPr/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1269486" y="6326722"/>
            <a:ext cx="922514" cy="531278"/>
          </a:xfrm>
          <a:prstGeom prst="rect">
            <a:avLst/>
          </a:prstGeom>
          <a:noFill/>
        </p:spPr>
      </p:pic>
      <p:pic>
        <p:nvPicPr>
          <p:cNvPr id="6146" name="Picture 2" descr="F:\Гео 8\44\500_F_57608592_5Xjr8AX2AEJMI0ddESO1hAkD1Siucu1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543424" cy="6858000"/>
          </a:xfrm>
          <a:prstGeom prst="rect">
            <a:avLst/>
          </a:prstGeom>
          <a:noFill/>
        </p:spPr>
      </p:pic>
      <p:pic>
        <p:nvPicPr>
          <p:cNvPr id="9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6344" y="5951734"/>
            <a:ext cx="675449" cy="701314"/>
          </a:xfrm>
          <a:prstGeom prst="rect">
            <a:avLst/>
          </a:prstGeom>
          <a:noFill/>
        </p:spPr>
      </p:pic>
      <p:pic>
        <p:nvPicPr>
          <p:cNvPr id="11" name="Рисунок 10" descr="Picture background"/>
          <p:cNvPicPr/>
          <p:nvPr/>
        </p:nvPicPr>
        <p:blipFill>
          <a:blip r:embed="rId2" r:link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0531365" y="583324"/>
            <a:ext cx="836712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3434" y="252248"/>
            <a:ext cx="6842235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Ландшафтоведение — ветвь географической науки, которая занимается изучением природных комплексов.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83" y="283780"/>
            <a:ext cx="4493172" cy="1434815"/>
          </a:xfrm>
          <a:prstGeom prst="cloudCallout">
            <a:avLst>
              <a:gd name="adj1" fmla="val 66708"/>
              <a:gd name="adj2" fmla="val 19612"/>
            </a:avLst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ru-RU" sz="16600" dirty="0">
              <a:latin typeface="AmadeusAP" pitchFamily="8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" y="1992372"/>
            <a:ext cx="3562351" cy="4401205"/>
          </a:xfrm>
          <a:prstGeom prst="rect">
            <a:avLst/>
          </a:prstGeom>
          <a:ln>
            <a:solidFill>
              <a:srgbClr val="6B9A0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Своей хозяйственной деятельностью человечество преобразовывает природу.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Таким </a:t>
            </a:r>
            <a:r>
              <a:rPr lang="ru-RU" sz="2000" b="1" dirty="0" smtClean="0"/>
              <a:t>образом, на ландшафты воздействуют не только силы природы, но и силы человека.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Своей </a:t>
            </a:r>
            <a:r>
              <a:rPr lang="ru-RU" sz="2000" b="1" dirty="0" smtClean="0"/>
              <a:t>хозяйственной деятельностью человечество преобразовывает природу. Таким образом, на ландшафты воздействуют не только силы природы, но и силы человека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61697" y="520263"/>
            <a:ext cx="33738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madeusAP" pitchFamily="82" charset="-52"/>
              </a:rPr>
              <a:t>Слово «ландшафт» в переводе с немецкого языка означает «пейзаж», «местность»</a:t>
            </a:r>
          </a:p>
          <a:p>
            <a:endParaRPr lang="ru-RU" dirty="0"/>
          </a:p>
        </p:txBody>
      </p:sp>
      <p:pic>
        <p:nvPicPr>
          <p:cNvPr id="1026" name="Picture 2" descr="F:\Гео 8\44\Типыландшафт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678" y="1652671"/>
            <a:ext cx="7734780" cy="4938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59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6950" y="5353051"/>
            <a:ext cx="5521657" cy="1200329"/>
          </a:xfrm>
          <a:prstGeom prst="rect">
            <a:avLst/>
          </a:prstGeom>
          <a:ln>
            <a:solidFill>
              <a:srgbClr val="DED6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</a:rPr>
              <a:t>Антропогенный ландшафт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ландшафт</a:t>
            </a:r>
            <a:r>
              <a:rPr lang="ru-RU" sz="2400" b="1" dirty="0" smtClean="0"/>
              <a:t>, который преобразован в результате деятельности человека</a:t>
            </a:r>
            <a:endParaRPr lang="ru-RU" sz="2400" b="1" dirty="0"/>
          </a:p>
        </p:txBody>
      </p:sp>
      <p:pic>
        <p:nvPicPr>
          <p:cNvPr id="2050" name="Picture 2" descr="F:\Гео 8\44\Антропогенныеландшаф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65" y="400050"/>
            <a:ext cx="9220173" cy="581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514350"/>
            <a:ext cx="5181600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20% </a:t>
            </a:r>
            <a:r>
              <a:rPr lang="ru-RU" sz="2400" dirty="0" smtClean="0"/>
              <a:t>территории России приходится на антропогенные ландшафты. </a:t>
            </a:r>
            <a:endParaRPr lang="ru-RU" sz="2400" dirty="0" smtClean="0"/>
          </a:p>
          <a:p>
            <a:r>
              <a:rPr lang="ru-RU" sz="2400" dirty="0" smtClean="0"/>
              <a:t>1% (1,7 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км²) занимают города, посёлки и другие населённые пункты, дороги, карьеры и свалки.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00750" y="514350"/>
            <a:ext cx="5829300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Бо́льшая</a:t>
            </a:r>
            <a:r>
              <a:rPr lang="ru-RU" sz="2400" dirty="0" smtClean="0"/>
              <a:t> часть антропогенных ландшафтов расположена в Европейской части России, где проживает </a:t>
            </a:r>
            <a:r>
              <a:rPr lang="ru-RU" sz="2400" dirty="0" err="1" smtClean="0"/>
              <a:t>бо́льшая</a:t>
            </a:r>
            <a:r>
              <a:rPr lang="ru-RU" sz="2400" dirty="0" smtClean="0"/>
              <a:t> часть населения страны и расположены огромные хозяйственные территории. </a:t>
            </a:r>
            <a:endParaRPr lang="ru-RU" sz="2400" dirty="0"/>
          </a:p>
        </p:txBody>
      </p:sp>
      <p:pic>
        <p:nvPicPr>
          <p:cNvPr id="3074" name="Picture 2" descr="F:\Гео 8\44\zernohranilisha-v-po.jpg"/>
          <p:cNvPicPr>
            <a:picLocks noChangeAspect="1" noChangeArrowheads="1"/>
          </p:cNvPicPr>
          <p:nvPr/>
        </p:nvPicPr>
        <p:blipFill>
          <a:blip r:embed="rId2" cstate="print"/>
          <a:srcRect t="28308" b="13442"/>
          <a:stretch>
            <a:fillRect/>
          </a:stretch>
        </p:blipFill>
        <p:spPr bwMode="auto">
          <a:xfrm>
            <a:off x="0" y="2895600"/>
            <a:ext cx="12192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265837"/>
            <a:ext cx="1125855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B9A0E"/>
                </a:solidFill>
              </a:rPr>
              <a:t>Природно-хозяйственные зоны </a:t>
            </a:r>
            <a:r>
              <a:rPr lang="ru-RU" sz="2400" b="1" dirty="0" smtClean="0"/>
              <a:t>- это области, которые объединяются на основе сходства природных условий и хозяйственной деятельности. </a:t>
            </a:r>
            <a:endParaRPr lang="ru-RU" sz="2400" b="1" dirty="0" smtClean="0"/>
          </a:p>
          <a:p>
            <a:r>
              <a:rPr lang="ru-RU" sz="2400" b="1" dirty="0" smtClean="0"/>
              <a:t>Россия</a:t>
            </a:r>
            <a:r>
              <a:rPr lang="ru-RU" sz="2400" b="1" dirty="0" smtClean="0"/>
              <a:t>, благодаря своей огромной территории, обладает разнообразием таких зон, каждая из которых имеет свои уникальные особенности и проблемы.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6863" y="2155389"/>
            <a:ext cx="4781550" cy="21452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Наибольшую </a:t>
            </a:r>
            <a:r>
              <a:rPr lang="ru-RU" sz="2000" b="1" dirty="0" smtClean="0"/>
              <a:t>территорию занимает </a:t>
            </a:r>
            <a:r>
              <a:rPr lang="ru-RU" sz="2000" b="1" dirty="0" smtClean="0">
                <a:solidFill>
                  <a:srgbClr val="6B9A0E"/>
                </a:solidFill>
              </a:rPr>
              <a:t>таежная зона</a:t>
            </a:r>
            <a:r>
              <a:rPr lang="ru-RU" sz="2000" b="1" dirty="0" smtClean="0"/>
              <a:t>, а самую маленькую — область </a:t>
            </a:r>
            <a:r>
              <a:rPr lang="ru-RU" sz="2000" b="1" dirty="0" smtClean="0">
                <a:solidFill>
                  <a:srgbClr val="6B9A0E"/>
                </a:solidFill>
              </a:rPr>
              <a:t>полупустынь и пустынь</a:t>
            </a:r>
            <a:r>
              <a:rPr lang="ru-RU" sz="2000" b="1" dirty="0" smtClean="0"/>
              <a:t>. Каждая зона имеет свои природные ресурсы, которые используются в хозяйственной деятельности.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801791"/>
            <a:ext cx="11658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Каждая </a:t>
            </a:r>
            <a:r>
              <a:rPr lang="ru-RU" sz="2000" b="1" dirty="0" smtClean="0"/>
              <a:t>из этих зон имеет свои уникальные природные условия, которые влияют на виды хозяйственной деятельности, которые могут быть успешно проведены в этих зонах.</a:t>
            </a:r>
            <a:br>
              <a:rPr lang="ru-RU" sz="2000" b="1" dirty="0" smtClean="0"/>
            </a:br>
            <a:endParaRPr lang="ru-RU" sz="2000" b="1" dirty="0" smtClean="0"/>
          </a:p>
          <a:p>
            <a:r>
              <a:rPr lang="ru-RU" sz="2800" dirty="0" smtClean="0">
                <a:latin typeface="AmadeusAP" pitchFamily="82" charset="-52"/>
              </a:rPr>
              <a:t>Например</a:t>
            </a:r>
            <a:r>
              <a:rPr lang="ru-RU" sz="2800" dirty="0" smtClean="0">
                <a:latin typeface="AmadeusAP" pitchFamily="82" charset="-52"/>
              </a:rPr>
              <a:t>, в тайге преобладает лесное хозяйство, в степях - земледелие, а в арктических пустынях - добыча полезных ископаемых. </a:t>
            </a:r>
            <a:endParaRPr lang="ru-RU" sz="2800" dirty="0">
              <a:latin typeface="AmadeusAP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86300"/>
            <a:ext cx="12192000" cy="9233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F:\Гео 8\44\1622827978_34-oir_mobi-p-lesa-sibiri-priroda-krasivo-foto-37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85" y="1984277"/>
            <a:ext cx="4099034" cy="25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Гео 8\44\Airbrush-Image-Enh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70" y="846083"/>
            <a:ext cx="11582400" cy="579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2869" y="189186"/>
            <a:ext cx="1265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B9A0E"/>
                </a:solidFill>
              </a:rPr>
              <a:t>Природные зоны России</a:t>
            </a:r>
            <a:endParaRPr lang="ru-RU" sz="3200" b="1" dirty="0">
              <a:solidFill>
                <a:srgbClr val="6B9A0E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7046" y="775325"/>
            <a:ext cx="61531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Природно-хозяйственные зоны России представляют собой уникальное сочетание природных условий и хозяйственной деятельности.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Изучение </a:t>
            </a:r>
            <a:r>
              <a:rPr lang="ru-RU" sz="2800" dirty="0" smtClean="0"/>
              <a:t>этих зон позволяет </a:t>
            </a:r>
            <a:r>
              <a:rPr lang="ru-RU" sz="2800" dirty="0" smtClean="0"/>
              <a:t>лучше </a:t>
            </a:r>
            <a:r>
              <a:rPr lang="ru-RU" sz="2800" dirty="0" smtClean="0"/>
              <a:t>понять, как природа и человек взаимодействуют друг с другом, и какие проблемы могут возникнуть в результате этого взаимодействия. </a:t>
            </a:r>
            <a:endParaRPr lang="ru-RU" sz="2800" dirty="0"/>
          </a:p>
        </p:txBody>
      </p:sp>
      <p:pic>
        <p:nvPicPr>
          <p:cNvPr id="5123" name="Picture 3" descr="F:\Гео 8\44\1681328274_sneg-top-p-zabota-o-prirode-kartinki-instagram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47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47" y="1221110"/>
            <a:ext cx="107898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Источники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Якласс</a:t>
            </a:r>
            <a:r>
              <a:rPr lang="ru-RU" dirty="0" smtClean="0"/>
              <a:t>  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www.yaklass.ru/p/geografiya/8-klass/prirodno-khoziaistvennye-zony-rossii-6779027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РЭШ 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://resh.edu.ru/subject/lesson/1700/start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hssc.center/8_geography5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5" r:link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236483"/>
            <a:ext cx="1702676" cy="1119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152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028" y="290945"/>
            <a:ext cx="11406589" cy="13849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В природе все компоненты тесно и неразрывно связаны между собой. Любые изменения в одних составных частях влекут за собой изменения во всех остальных. </a:t>
            </a:r>
            <a:endParaRPr lang="ru-RU" sz="2800" dirty="0"/>
          </a:p>
        </p:txBody>
      </p:sp>
      <p:pic>
        <p:nvPicPr>
          <p:cNvPr id="2" name="Picture 2" descr="F:\Гео 8\44\Связиw1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3" y="1683675"/>
            <a:ext cx="9922125" cy="4827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90E402A-1877-4210-8D7F-C4E97C49E102}"/>
              </a:ext>
            </a:extLst>
          </p:cNvPr>
          <p:cNvSpPr/>
          <p:nvPr/>
        </p:nvSpPr>
        <p:spPr>
          <a:xfrm>
            <a:off x="6038192" y="2427891"/>
            <a:ext cx="4482662" cy="297968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Природно-территориальный комплекс (ПТК) </a:t>
            </a:r>
            <a:r>
              <a:rPr lang="ru-RU" sz="2400" dirty="0" smtClean="0"/>
              <a:t>— закономерная совокупность на конкретной территории природных компонентов, которые связаны и зависят друг от друга.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7378" y="977462"/>
            <a:ext cx="5131705" cy="7920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нашей планете существует огромное количество разнообразных природно-территориальных комплексов.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9" name="Picture 2" descr="http://900igr.net/up/datai/163124/0004-00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7" y="229662"/>
            <a:ext cx="5612525" cy="5367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59820" y="612678"/>
            <a:ext cx="6164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Взаимосвязи между частями ПТК происходят в процессе обмена веществами и энергией. </a:t>
            </a:r>
          </a:p>
          <a:p>
            <a:endParaRPr lang="ru-RU" sz="2400" dirty="0" smtClean="0"/>
          </a:p>
          <a:p>
            <a:r>
              <a:rPr lang="ru-RU" sz="2400" dirty="0" smtClean="0"/>
              <a:t>Например, похолодание климата влечёт за собой изменения в растительном и почвенном покрове, в животном мире, в рельефе и других компонентах. </a:t>
            </a:r>
          </a:p>
          <a:p>
            <a:endParaRPr lang="ru-RU" sz="2400" dirty="0" smtClean="0"/>
          </a:p>
          <a:p>
            <a:r>
              <a:rPr lang="ru-RU" sz="2400" dirty="0" smtClean="0"/>
              <a:t>Так, </a:t>
            </a:r>
            <a:r>
              <a:rPr lang="ru-RU" sz="2400" dirty="0" err="1" smtClean="0"/>
              <a:t>Восточно</a:t>
            </a:r>
            <a:r>
              <a:rPr lang="ru-RU" sz="2400" dirty="0" smtClean="0"/>
              <a:t> - Европейская равнина была совсем иной до оледенения в четвертичном периоде. </a:t>
            </a:r>
            <a:endParaRPr lang="ru-RU" sz="2400" dirty="0"/>
          </a:p>
        </p:txBody>
      </p:sp>
      <p:pic>
        <p:nvPicPr>
          <p:cNvPr id="7170" name="Picture 2" descr="F:\Гео 8\44\vx2ad1RaE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0472"/>
            <a:ext cx="5092262" cy="7280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892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ео 8\44\Уровниw18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82" y="3256401"/>
            <a:ext cx="11848399" cy="323899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7504386" y="378373"/>
            <a:ext cx="4430110" cy="1827193"/>
          </a:xfrm>
          <a:prstGeom prst="cloudCallout">
            <a:avLst>
              <a:gd name="adj1" fmla="val -27934"/>
              <a:gd name="adj2" fmla="val 745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Природные комплексы по своим размерам бывают: локальные, региональные и глобальными</a:t>
            </a:r>
            <a:endParaRPr lang="ru-RU" b="1" dirty="0"/>
          </a:p>
        </p:txBody>
      </p:sp>
      <p:pic>
        <p:nvPicPr>
          <p:cNvPr id="2051" name="Picture 3" descr="F:\Гео 8\44\85b69715-1461-5e9e-8ab0-e05838753fcc.jpg"/>
          <p:cNvPicPr>
            <a:picLocks noChangeAspect="1" noChangeArrowheads="1"/>
          </p:cNvPicPr>
          <p:nvPr/>
        </p:nvPicPr>
        <p:blipFill>
          <a:blip r:embed="rId3" cstate="print"/>
          <a:srcRect t="11671" b="12448"/>
          <a:stretch>
            <a:fillRect/>
          </a:stretch>
        </p:blipFill>
        <p:spPr bwMode="auto">
          <a:xfrm>
            <a:off x="551793" y="236482"/>
            <a:ext cx="6449088" cy="3058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421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3050" y="589359"/>
            <a:ext cx="6438900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 smtClean="0"/>
              <a:t>Типы растительности России</a:t>
            </a:r>
          </a:p>
          <a:p>
            <a:pPr algn="ctr"/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29650" y="2218372"/>
            <a:ext cx="318135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 err="1" smtClean="0"/>
              <a:t>Азональные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1150" y="2199322"/>
            <a:ext cx="2895600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b="1" dirty="0" err="1" smtClean="0"/>
              <a:t>Зоналные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3050" y="3325177"/>
            <a:ext cx="2952750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200" b="1" dirty="0" smtClean="0"/>
              <a:t>Тундровый</a:t>
            </a:r>
          </a:p>
          <a:p>
            <a:r>
              <a:rPr lang="ru-RU" sz="3200" b="1" dirty="0" smtClean="0"/>
              <a:t>Лесной</a:t>
            </a:r>
          </a:p>
          <a:p>
            <a:r>
              <a:rPr lang="ru-RU" sz="3200" b="1" dirty="0" smtClean="0"/>
              <a:t>Степной</a:t>
            </a:r>
          </a:p>
          <a:p>
            <a:r>
              <a:rPr lang="ru-RU" sz="3200" b="1" dirty="0" smtClean="0"/>
              <a:t>Пустынный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1550" y="3355657"/>
            <a:ext cx="3219450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200" b="1" dirty="0" smtClean="0"/>
              <a:t>Луговой </a:t>
            </a:r>
          </a:p>
          <a:p>
            <a:r>
              <a:rPr lang="ru-RU" sz="3200" b="1" dirty="0" smtClean="0"/>
              <a:t>Болотный </a:t>
            </a:r>
          </a:p>
        </p:txBody>
      </p:sp>
      <p:pic>
        <p:nvPicPr>
          <p:cNvPr id="4099" name="Picture 3" descr="F:\Гео 8\43\5307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13631" cy="6858000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10379034" y="1702298"/>
            <a:ext cx="186" cy="506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6802582" y="1688444"/>
            <a:ext cx="186" cy="506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802582" y="2864101"/>
            <a:ext cx="186" cy="506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0388930" y="2875976"/>
            <a:ext cx="186" cy="5065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608" y="270413"/>
            <a:ext cx="61800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Природно-территориальные комплексы являются результатом развития на протяжении многих веков и тысячелетий. Изменения в климате, тектонических движениях, трансгрессии морей происходят в течение долгого времени. Человек не может ощутить эти процессы на протяжении всей жизнедеятельности, только учёные фиксируют эти многовековые изменения для своих последователей. </a:t>
            </a:r>
          </a:p>
          <a:p>
            <a:endParaRPr lang="ru-RU" sz="2000" dirty="0" smtClean="0"/>
          </a:p>
          <a:p>
            <a:r>
              <a:rPr lang="ru-RU" sz="2000" dirty="0" smtClean="0"/>
              <a:t>Разнообразие характерно для небольших природно-территориальных комплексов. Отличие этих ПТК друг от друга связано с различными геологическими структурами, рельефом местности, климатом, почвенным и растительным покровом , животным миром.</a:t>
            </a:r>
            <a:endParaRPr lang="ru-RU" sz="2000" dirty="0"/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gray">
          <a:xfrm>
            <a:off x="6641172" y="331076"/>
            <a:ext cx="5025310" cy="1228283"/>
          </a:xfrm>
          <a:prstGeom prst="roundRect">
            <a:avLst>
              <a:gd name="adj" fmla="val 16667"/>
            </a:avLst>
          </a:prstGeom>
          <a:solidFill>
            <a:srgbClr val="DED632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Constantia" panose="02030602050306030303" pitchFamily="18" charset="0"/>
              </a:rPr>
              <a:t>Факторы формирования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ПТК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6685095" y="1834374"/>
            <a:ext cx="2238188" cy="457200"/>
          </a:xfrm>
          <a:prstGeom prst="roundRect">
            <a:avLst>
              <a:gd name="adj" fmla="val 16667"/>
            </a:avLst>
          </a:prstGeom>
          <a:solidFill>
            <a:srgbClr val="F1EEA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Constantia" panose="02030602050306030303" pitchFamily="18" charset="0"/>
              </a:rPr>
              <a:t>Зональные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9285890" y="1818610"/>
            <a:ext cx="2413036" cy="457200"/>
          </a:xfrm>
          <a:prstGeom prst="roundRect">
            <a:avLst>
              <a:gd name="adj" fmla="val 16667"/>
            </a:avLst>
          </a:prstGeom>
          <a:solidFill>
            <a:srgbClr val="F1EEA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3300"/>
                </a:solidFill>
                <a:latin typeface="Constantia" panose="02030602050306030303" pitchFamily="18" charset="0"/>
              </a:rPr>
              <a:t>Азональные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2680" y="2489518"/>
            <a:ext cx="2376264" cy="1754326"/>
          </a:xfrm>
          <a:prstGeom prst="rect">
            <a:avLst/>
          </a:prstGeom>
          <a:solidFill>
            <a:srgbClr val="FCFBE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Климат (в том числе увлажнение),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почва, растительный и животный мир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15843" y="2499627"/>
            <a:ext cx="2487594" cy="1477328"/>
          </a:xfrm>
          <a:prstGeom prst="rect">
            <a:avLst/>
          </a:prstGeom>
          <a:solidFill>
            <a:srgbClr val="FCFBE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Геологическое строение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(в том числе горные породы),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рельеф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F:\Гео 8\44\M_0Ejlfdn98.jpg"/>
          <p:cNvPicPr>
            <a:picLocks noChangeAspect="1" noChangeArrowheads="1"/>
          </p:cNvPicPr>
          <p:nvPr/>
        </p:nvPicPr>
        <p:blipFill>
          <a:blip r:embed="rId2" cstate="print"/>
          <a:srcRect t="81969"/>
          <a:stretch>
            <a:fillRect/>
          </a:stretch>
        </p:blipFill>
        <p:spPr bwMode="auto">
          <a:xfrm>
            <a:off x="0" y="5149516"/>
            <a:ext cx="12192000" cy="1694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41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/>
          <p:cNvSpPr>
            <a:spLocks noChangeArrowheads="1"/>
          </p:cNvSpPr>
          <p:nvPr/>
        </p:nvSpPr>
        <p:spPr bwMode="gray">
          <a:xfrm>
            <a:off x="0" y="57166"/>
            <a:ext cx="12191999" cy="648072"/>
          </a:xfrm>
          <a:prstGeom prst="roundRect">
            <a:avLst>
              <a:gd name="adj" fmla="val 16667"/>
            </a:avLst>
          </a:prstGeom>
          <a:solidFill>
            <a:srgbClr val="F1EEA9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</a:rPr>
              <a:t>Изменения природно-территориального комплекса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8897" y="1124744"/>
            <a:ext cx="9396247" cy="1368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 протяжении всего развития нашей планеты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её природа менялась.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Поднимались и разрушались горы, наступали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 отступали моря, распространялись и таяли ледники, потепления сменялись похолоданием.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090411" y="2564904"/>
            <a:ext cx="192021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13490" y="3212977"/>
            <a:ext cx="9238593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ПТК менялись внешне, взаимосвязи внутри них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перестраивались.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099336" y="3861048"/>
            <a:ext cx="192021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9256" y="4447897"/>
            <a:ext cx="9191296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Глобальные природные изменения происходят на протяжении геологического времени.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Это не сопоставимо с длительностью человека.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Однако видеть последствия видеть человек может.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57776" y="5435962"/>
            <a:ext cx="192021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13490" y="6021288"/>
            <a:ext cx="9159765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Следы отступления древнего оледенения отчетливо просматриваются в рельефе на севере Русской равнины- моренные холмы и гряды, выпаханные ледником борозды, огромные отшлифованные валуны.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6073541" y="3884565"/>
            <a:ext cx="192021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063467" y="2065137"/>
            <a:ext cx="192021" cy="504056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gray">
          <a:xfrm>
            <a:off x="431371" y="57166"/>
            <a:ext cx="11329259" cy="648072"/>
          </a:xfrm>
          <a:prstGeom prst="roundRect">
            <a:avLst>
              <a:gd name="adj" fmla="val 16667"/>
            </a:avLst>
          </a:prstGeom>
          <a:solidFill>
            <a:srgbClr val="F1EEA9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Constantia" panose="02030602050306030303" pitchFamily="18" charset="0"/>
              </a:rPr>
              <a:t>Изменения природно-территориального комплекса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300"/>
              </a:solidFill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822" y="980728"/>
            <a:ext cx="9979572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 современном мире множество ПТК изменено в результате деятельности человека.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Построены города, дороги, водохранилища и трубопроводы, сооружены шахты, на больших площадях вырублены леса и распаханы земли.</a:t>
            </a:r>
            <a:endParaRPr lang="ru-RU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2055" y="2632842"/>
            <a:ext cx="9995337" cy="1277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АНТРОПОГЕЕННЫЙ ЛАНДШААФТ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созданный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результате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целенаправленной деятельности человека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для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выполнения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социально-экономических функций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или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возникший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ходе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непреднамеренных негативных антропогенных воздействий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2056" y="4270510"/>
            <a:ext cx="10011103" cy="1073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Изменения вызванные человеком, происходили быстро, и часто оборачивались неприятными последствиями: загрязнение воздуха и вод, наступление пустынь и сведение лесов, обеднение  растительного и животного мира породили </a:t>
            </a:r>
            <a:r>
              <a:rPr lang="ru-RU" b="1" u="sng" dirty="0" smtClean="0">
                <a:solidFill>
                  <a:srgbClr val="003300"/>
                </a:solidFill>
                <a:latin typeface="Constantia" panose="02030602050306030303" pitchFamily="18" charset="0"/>
              </a:rPr>
              <a:t>экологические проблемы.</a:t>
            </a:r>
            <a:endParaRPr lang="ru-RU" b="1" u="sng" dirty="0">
              <a:solidFill>
                <a:srgbClr val="0033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7821" y="5768078"/>
            <a:ext cx="9979572" cy="90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Человек не в силах повлиять на смену климатических циклов в геологическом масштабе, но сокращение промышленных выбросов- вопрос нашей </a:t>
            </a:r>
          </a:p>
          <a:p>
            <a:pPr algn="ctr"/>
            <a:r>
              <a:rPr lang="ru-RU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экологической безопасности</a:t>
            </a:r>
            <a:r>
              <a:rPr lang="ru-RU" sz="1400" b="1" u="sng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400" b="1" u="sng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104926" y="5378772"/>
            <a:ext cx="192021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41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6290</TotalTime>
  <Words>742</Words>
  <Application>Microsoft Office PowerPoint</Application>
  <PresentationFormat>Произвольный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Olga</cp:lastModifiedBy>
  <cp:revision>253</cp:revision>
  <dcterms:created xsi:type="dcterms:W3CDTF">2018-02-25T15:29:25Z</dcterms:created>
  <dcterms:modified xsi:type="dcterms:W3CDTF">2025-02-08T10:51:10Z</dcterms:modified>
  <cp:category>География;Страны</cp:category>
</cp:coreProperties>
</file>