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1" r:id="rId2"/>
    <p:sldId id="264" r:id="rId3"/>
    <p:sldId id="305" r:id="rId4"/>
    <p:sldId id="306" r:id="rId5"/>
    <p:sldId id="265" r:id="rId6"/>
    <p:sldId id="302" r:id="rId7"/>
    <p:sldId id="268" r:id="rId8"/>
    <p:sldId id="269" r:id="rId9"/>
    <p:sldId id="271" r:id="rId10"/>
    <p:sldId id="270" r:id="rId11"/>
    <p:sldId id="280" r:id="rId12"/>
    <p:sldId id="276" r:id="rId13"/>
    <p:sldId id="275" r:id="rId14"/>
    <p:sldId id="274" r:id="rId15"/>
    <p:sldId id="281" r:id="rId16"/>
    <p:sldId id="303" r:id="rId17"/>
    <p:sldId id="304" r:id="rId18"/>
    <p:sldId id="279" r:id="rId19"/>
    <p:sldId id="278" r:id="rId20"/>
    <p:sldId id="277" r:id="rId21"/>
    <p:sldId id="317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10" autoAdjust="0"/>
  </p:normalViewPr>
  <p:slideViewPr>
    <p:cSldViewPr snapToGrid="0" showGuides="1">
      <p:cViewPr varScale="1">
        <p:scale>
          <a:sx n="79" d="100"/>
          <a:sy n="79" d="100"/>
        </p:scale>
        <p:origin x="773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4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9F4283-4F17-4994-8FE4-EF684116BE7F}" type="datetime1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F9B0BE-53F6-4AD2-81F8-326A6C7EB7CC}" type="datetime1">
              <a:rPr lang="ru-RU" noProof="0" smtClean="0"/>
              <a:t>17.02.2026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rtlCol="0"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rtlCol="0" anchor="ctr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76250"/>
            <a:ext cx="5795963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198" y="3073967"/>
            <a:ext cx="5272764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rtlCol="0" anchor="ctr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9370" y="1783832"/>
            <a:ext cx="4402592" cy="3290338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968071"/>
            <a:ext cx="10515600" cy="805542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rtlCol="0"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rtlCol="0"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rtlCol="0"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1026" y="1724025"/>
            <a:ext cx="314325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51282" y="1712119"/>
            <a:ext cx="314280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1357414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48474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rtlCol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3808206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08236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rtlCol="0" anchor="b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9563" y="3118775"/>
            <a:ext cx="2927311" cy="308199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1475" y="3118776"/>
            <a:ext cx="2926800" cy="308192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rtlCol="0" anchor="ctr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8091" y="2424864"/>
            <a:ext cx="4132800" cy="28332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22820" y="2424864"/>
            <a:ext cx="4131850" cy="283210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4445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04445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86099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86099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636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636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30620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830620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rtlCol="0"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8" y="2910543"/>
            <a:ext cx="5058000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8" y="3523420"/>
            <a:ext cx="5058000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5142" y="2910543"/>
            <a:ext cx="5058397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95142" y="3523420"/>
            <a:ext cx="5058397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7" y="3634443"/>
            <a:ext cx="5630165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7" y="4247320"/>
            <a:ext cx="5630165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476" y="3634443"/>
            <a:ext cx="5582064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476" y="4247320"/>
            <a:ext cx="5582064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10169" y="3956706"/>
            <a:ext cx="5109021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10169" y="4569583"/>
            <a:ext cx="5109021" cy="141211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6" y="1462743"/>
            <a:ext cx="5108400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9836" y="2075621"/>
            <a:ext cx="5108400" cy="13914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6" name="Прямоугольник 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9" name="Прямоугольник 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300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Рисунок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9813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6" name="Рисунок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4524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8" name="Рисунок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59235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Текст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авнобедренный треугольник 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Равнобедренный треугольник 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авнобедренный треугольник 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33588" y="561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21034" y="2847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33588" y="5133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9" name="Текст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Рисунок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6711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Рисунок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8135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6" name="Рисунок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4955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7" name="Рисунок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3508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 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7571" y="1437538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4" name="Рисунок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7571" y="27156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27571" y="4043892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27571" y="53682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473" y="1713955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5" name="Текст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Текст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0" name="Текст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1" name="Рисунок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473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15151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3" name="Рисунок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15151" y="1713954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00613" y="1233488"/>
            <a:ext cx="699135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00" y="1450975"/>
            <a:ext cx="4065588" cy="455295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115204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7450621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0675" y="1233488"/>
            <a:ext cx="39512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81415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7" name="Заполнитель диаграммы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79473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0622" y="1362696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9" name="Заполнитель диаграммы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00682" y="3781218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0" name="Заполнитель диаграммы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08643" y="1367561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1" name="Заполнитель диаграммы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198703" y="3786083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rtlCol="0"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rtlCol="0"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5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n>
                <a:noFill/>
              </a:ln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 rtlCol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6100" y="1638299"/>
            <a:ext cx="5346700" cy="438150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2603500"/>
            <a:ext cx="5495926" cy="35734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Рисунок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3619500"/>
            <a:ext cx="3997325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03DC2DEF-D2FE-4B45-ABA4-9F153FD1C98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  <p:sldLayoutId id="2147483703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Гео 7\Урок 44 Антарктида — уникальный материк. Освоение человеком Антарктиды. Роль России в открытиях и\-InWWl6U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36965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465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Снимок из космоса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0364" y="1939636"/>
            <a:ext cx="5915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Антарктида — уникальный материк. Освоение человеком Антарктиды. Роль России в открытиях и исследованиях ледового континента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84963" y="268865"/>
            <a:ext cx="240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7 класс.  Урок 44</a:t>
            </a:r>
          </a:p>
        </p:txBody>
      </p:sp>
      <p:pic>
        <p:nvPicPr>
          <p:cNvPr id="11" name="Picture 12" descr="C:\Users\Olga\Downloads\f14eeab0906765384e33ae471c320c5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6873" y="5982663"/>
            <a:ext cx="631807" cy="631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69675E-7C75-4BA5-88E3-181F6090E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1" y="937394"/>
            <a:ext cx="5496557" cy="54965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EB88661-442D-47F3-A938-228DC0BAABD9}"/>
              </a:ext>
            </a:extLst>
          </p:cNvPr>
          <p:cNvSpPr/>
          <p:nvPr/>
        </p:nvSpPr>
        <p:spPr>
          <a:xfrm>
            <a:off x="6666128" y="411093"/>
            <a:ext cx="4457700" cy="58029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Ледниковый покров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6CBED3A-7B60-4944-B52D-F8ACE5DD176C}"/>
              </a:ext>
            </a:extLst>
          </p:cNvPr>
          <p:cNvSpPr/>
          <p:nvPr/>
        </p:nvSpPr>
        <p:spPr>
          <a:xfrm>
            <a:off x="6096000" y="1896439"/>
            <a:ext cx="6096001" cy="35784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200" b="1" dirty="0">
                <a:solidFill>
                  <a:srgbClr val="C00000"/>
                </a:solidFill>
                <a:latin typeface="+mj-lt"/>
              </a:rPr>
              <a:t>Площадь 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14 млн. км².</a:t>
            </a:r>
          </a:p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-90% льда 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планеты.</a:t>
            </a:r>
          </a:p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-Средняя мощность 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льда 2000 м, максимальная 4800 м.</a:t>
            </a:r>
          </a:p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-Ледники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: шельфовые и покровные.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348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49F7F-4EB1-4508-AD0B-BF52943448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40" y="0"/>
            <a:ext cx="737235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9418498-1A3B-4648-AB59-0D22474EB2E7}"/>
              </a:ext>
            </a:extLst>
          </p:cNvPr>
          <p:cNvSpPr/>
          <p:nvPr/>
        </p:nvSpPr>
        <p:spPr>
          <a:xfrm>
            <a:off x="488462" y="2444005"/>
            <a:ext cx="3696081" cy="7385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Озера Антарктиды</a:t>
            </a:r>
          </a:p>
        </p:txBody>
      </p:sp>
    </p:spTree>
    <p:extLst>
      <p:ext uri="{BB962C8B-B14F-4D97-AF65-F5344CB8AC3E}">
        <p14:creationId xmlns:p14="http://schemas.microsoft.com/office/powerpoint/2010/main" val="1649439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52F404-EAC1-4786-A639-85C9F0545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t="19661" r="22458" b="12542"/>
          <a:stretch>
            <a:fillRect/>
          </a:stretch>
        </p:blipFill>
        <p:spPr>
          <a:xfrm>
            <a:off x="4449200" y="930865"/>
            <a:ext cx="7742800" cy="537694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A19D79-691D-5066-4A4D-CE1F95473869}"/>
              </a:ext>
            </a:extLst>
          </p:cNvPr>
          <p:cNvSpPr txBox="1"/>
          <p:nvPr/>
        </p:nvSpPr>
        <p:spPr>
          <a:xfrm>
            <a:off x="154983" y="2557508"/>
            <a:ext cx="4494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Циклон и антициклоны Антарктиды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BD3C13-4014-B2CF-41B5-0CF31237E8E8}"/>
              </a:ext>
            </a:extLst>
          </p:cNvPr>
          <p:cNvSpPr/>
          <p:nvPr/>
        </p:nvSpPr>
        <p:spPr>
          <a:xfrm>
            <a:off x="154983" y="101705"/>
            <a:ext cx="852407" cy="829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962C15-884E-AB0B-E734-5AB6B7065732}"/>
              </a:ext>
            </a:extLst>
          </p:cNvPr>
          <p:cNvSpPr/>
          <p:nvPr/>
        </p:nvSpPr>
        <p:spPr>
          <a:xfrm>
            <a:off x="747838" y="457930"/>
            <a:ext cx="519103" cy="4729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39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6CB6D-2439-4277-A697-DF361AE0D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9" y="0"/>
            <a:ext cx="5029636" cy="5633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90BA8-3777-475C-90F1-0017A0C91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36" y="0"/>
            <a:ext cx="5029636" cy="566754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0C8A4DE-7D5C-4277-A92A-93F7010521AF}"/>
              </a:ext>
            </a:extLst>
          </p:cNvPr>
          <p:cNvSpPr/>
          <p:nvPr/>
        </p:nvSpPr>
        <p:spPr>
          <a:xfrm>
            <a:off x="483576" y="5750170"/>
            <a:ext cx="4343400" cy="8440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Июль</a:t>
            </a:r>
            <a:r>
              <a:rPr lang="ru-RU" sz="2400" b="1" dirty="0">
                <a:solidFill>
                  <a:srgbClr val="002060"/>
                </a:solidFill>
              </a:rPr>
              <a:t> от -60°С до -32°С (зима)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 </a:t>
            </a:r>
            <a:r>
              <a:rPr lang="ru-RU" sz="2400" b="1" dirty="0">
                <a:solidFill>
                  <a:srgbClr val="002060"/>
                </a:solidFill>
              </a:rPr>
              <a:t>от -32°С до -16°С (лето)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CEA83A2-B382-48BC-9466-1FFD7CBFA13E}"/>
              </a:ext>
            </a:extLst>
          </p:cNvPr>
          <p:cNvSpPr/>
          <p:nvPr/>
        </p:nvSpPr>
        <p:spPr>
          <a:xfrm>
            <a:off x="6069841" y="5750170"/>
            <a:ext cx="5908431" cy="8440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Осадки (50-100 мм) </a:t>
            </a:r>
            <a:r>
              <a:rPr lang="ru-RU" sz="2400" b="1" dirty="0">
                <a:solidFill>
                  <a:srgbClr val="002060"/>
                </a:solidFill>
              </a:rPr>
              <a:t>– центральная часть,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(400-700 мм) </a:t>
            </a:r>
            <a:r>
              <a:rPr lang="ru-RU" sz="2400" b="1" dirty="0">
                <a:solidFill>
                  <a:srgbClr val="002060"/>
                </a:solidFill>
              </a:rPr>
              <a:t>– на побережье.</a:t>
            </a:r>
          </a:p>
        </p:txBody>
      </p:sp>
    </p:spTree>
    <p:extLst>
      <p:ext uri="{BB962C8B-B14F-4D97-AF65-F5344CB8AC3E}">
        <p14:creationId xmlns:p14="http://schemas.microsoft.com/office/powerpoint/2010/main" val="181233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5DAA6-0C07-47D7-AA19-BCEAEAF05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14" y="487052"/>
            <a:ext cx="5602541" cy="560254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C028237-AFD1-4415-A085-C83A54562CE6}"/>
              </a:ext>
            </a:extLst>
          </p:cNvPr>
          <p:cNvSpPr/>
          <p:nvPr/>
        </p:nvSpPr>
        <p:spPr>
          <a:xfrm>
            <a:off x="528603" y="368478"/>
            <a:ext cx="5567397" cy="2527122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Антарктида находится в </a:t>
            </a:r>
            <a:r>
              <a:rPr lang="ru-RU" sz="3200" b="1" dirty="0">
                <a:solidFill>
                  <a:srgbClr val="C00000"/>
                </a:solidFill>
              </a:rPr>
              <a:t>антарктическом, субантарктическом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и незначительная часть в </a:t>
            </a:r>
            <a:r>
              <a:rPr lang="ru-RU" sz="3200" b="1" dirty="0">
                <a:solidFill>
                  <a:srgbClr val="C00000"/>
                </a:solidFill>
              </a:rPr>
              <a:t>умеренном поясах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3EE033B-D9C8-468F-80AB-505A71A68AE0}"/>
              </a:ext>
            </a:extLst>
          </p:cNvPr>
          <p:cNvSpPr/>
          <p:nvPr/>
        </p:nvSpPr>
        <p:spPr>
          <a:xfrm>
            <a:off x="514749" y="4285185"/>
            <a:ext cx="5484269" cy="2083777"/>
          </a:xfrm>
          <a:prstGeom prst="wedgeRectCallout">
            <a:avLst>
              <a:gd name="adj1" fmla="val 65620"/>
              <a:gd name="adj2" fmla="val -792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Стоковые ветры </a:t>
            </a:r>
            <a:r>
              <a:rPr lang="ru-RU" sz="2800" b="1" dirty="0">
                <a:solidFill>
                  <a:srgbClr val="002060"/>
                </a:solidFill>
              </a:rPr>
              <a:t>– массы холодного воздуха, стекающие с высоких центральных частей Антарктиды.</a:t>
            </a:r>
          </a:p>
        </p:txBody>
      </p:sp>
    </p:spTree>
    <p:extLst>
      <p:ext uri="{BB962C8B-B14F-4D97-AF65-F5344CB8AC3E}">
        <p14:creationId xmlns:p14="http://schemas.microsoft.com/office/powerpoint/2010/main" val="2056241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ео 7\Урок 44 Антарктида — уникальный материк. Освоение человеком Антарктиды. Роль России в открытиях и\Климатограмма для станции «Беллинсгаузен».jpg"/>
          <p:cNvPicPr>
            <a:picLocks noChangeAspect="1" noChangeArrowheads="1"/>
          </p:cNvPicPr>
          <p:nvPr/>
        </p:nvPicPr>
        <p:blipFill>
          <a:blip r:embed="rId2" cstate="print"/>
          <a:srcRect l="5859" t="6024" r="35858" b="14092"/>
          <a:stretch>
            <a:fillRect/>
          </a:stretch>
        </p:blipFill>
        <p:spPr bwMode="auto">
          <a:xfrm>
            <a:off x="249380" y="2022763"/>
            <a:ext cx="4593676" cy="354161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2728" y="318654"/>
            <a:ext cx="10626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 </a:t>
            </a:r>
            <a:r>
              <a:rPr lang="ru-RU" sz="2400" b="1" dirty="0" err="1">
                <a:solidFill>
                  <a:srgbClr val="002060"/>
                </a:solidFill>
              </a:rPr>
              <a:t>климатограммам</a:t>
            </a:r>
            <a:r>
              <a:rPr lang="ru-RU" sz="2400" b="1" dirty="0">
                <a:solidFill>
                  <a:srgbClr val="002060"/>
                </a:solidFill>
              </a:rPr>
              <a:t> определи, в каком климатическом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поясе расположена каждая из станций в Антарктиде.</a:t>
            </a:r>
          </a:p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81053" y="5904407"/>
            <a:ext cx="3539785" cy="646331"/>
          </a:xfrm>
          <a:prstGeom prst="wedgeRectCallout">
            <a:avLst>
              <a:gd name="adj1" fmla="val 26526"/>
              <a:gd name="adj2" fmla="val -1025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Климатограмма</a:t>
            </a:r>
            <a:r>
              <a:rPr lang="ru-RU" dirty="0"/>
              <a:t> для станции «Беллинсгаузен»</a:t>
            </a:r>
          </a:p>
        </p:txBody>
      </p:sp>
      <p:pic>
        <p:nvPicPr>
          <p:cNvPr id="3075" name="Picture 3" descr="F:\Гео 7\Урок 44 Антарктида — уникальный материк. Освоение человеком Антарктиды. Роль России в открытиях и\Климатограмма для станции «Восток».jpg"/>
          <p:cNvPicPr>
            <a:picLocks noChangeAspect="1" noChangeArrowheads="1"/>
          </p:cNvPicPr>
          <p:nvPr/>
        </p:nvPicPr>
        <p:blipFill>
          <a:blip r:embed="rId3" cstate="print"/>
          <a:srcRect l="14855" t="3172" r="48124" b="3655"/>
          <a:stretch>
            <a:fillRect/>
          </a:stretch>
        </p:blipFill>
        <p:spPr bwMode="auto">
          <a:xfrm>
            <a:off x="4918364" y="1967346"/>
            <a:ext cx="2563092" cy="3628472"/>
          </a:xfrm>
          <a:prstGeom prst="rect">
            <a:avLst/>
          </a:prstGeom>
          <a:noFill/>
        </p:spPr>
      </p:pic>
      <p:pic>
        <p:nvPicPr>
          <p:cNvPr id="3076" name="Picture 4" descr="F:\Гео 7\Урок 44 Антарктида — уникальный материк. Освоение человеком Антарктиды. Роль России в открытиях и\Климатограмма для станции «Мак-Мердо».jpg"/>
          <p:cNvPicPr>
            <a:picLocks noChangeAspect="1" noChangeArrowheads="1"/>
          </p:cNvPicPr>
          <p:nvPr/>
        </p:nvPicPr>
        <p:blipFill>
          <a:blip r:embed="rId4" cstate="print"/>
          <a:srcRect l="38839" t="6974" r="6473" b="7312"/>
          <a:stretch>
            <a:fillRect/>
          </a:stretch>
        </p:blipFill>
        <p:spPr bwMode="auto">
          <a:xfrm>
            <a:off x="7633853" y="1925781"/>
            <a:ext cx="4184074" cy="3688816"/>
          </a:xfrm>
          <a:prstGeom prst="rect">
            <a:avLst/>
          </a:prstGeom>
          <a:noFill/>
        </p:spPr>
      </p:pic>
      <p:sp>
        <p:nvSpPr>
          <p:cNvPr id="10" name="Прямоугольная выноска 9"/>
          <p:cNvSpPr/>
          <p:nvPr/>
        </p:nvSpPr>
        <p:spPr>
          <a:xfrm>
            <a:off x="6701402" y="6056806"/>
            <a:ext cx="4469557" cy="369332"/>
          </a:xfrm>
          <a:prstGeom prst="wedgeRectCallout">
            <a:avLst>
              <a:gd name="adj1" fmla="val 1175"/>
              <a:gd name="adj2" fmla="val -20008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/>
              <a:t>Климатограмма</a:t>
            </a:r>
            <a:r>
              <a:rPr lang="ru-RU" dirty="0"/>
              <a:t> для станции «</a:t>
            </a:r>
            <a:r>
              <a:rPr lang="ru-RU" dirty="0" err="1"/>
              <a:t>Мак-Мердо</a:t>
            </a:r>
            <a:r>
              <a:rPr lang="ru-RU" dirty="0"/>
              <a:t>»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086598" y="1318553"/>
            <a:ext cx="3968330" cy="369332"/>
          </a:xfrm>
          <a:prstGeom prst="wedgeRectCallout">
            <a:avLst>
              <a:gd name="adj1" fmla="val -1282"/>
              <a:gd name="adj2" fmla="val 1300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/>
              <a:t>Климатограмма</a:t>
            </a:r>
            <a:r>
              <a:rPr lang="ru-RU" dirty="0"/>
              <a:t> для станции «Восток»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ео 7\Урок 44 Антарктида — уникальный материк. Освоение человеком Антарктиды. Роль России в открытиях и\mTOxcPadd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236" y="0"/>
            <a:ext cx="5070764" cy="6786152"/>
          </a:xfrm>
          <a:prstGeom prst="rect">
            <a:avLst/>
          </a:prstGeom>
          <a:noFill/>
        </p:spPr>
      </p:pic>
      <p:pic>
        <p:nvPicPr>
          <p:cNvPr id="4099" name="Picture 3" descr="F:\Гео 7\Урок 44 Антарктида — уникальный материк. Освоение человеком Антарктиды. Роль России в открытиях и\4516862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51457" cy="40178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8036" y="3366655"/>
            <a:ext cx="343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Станция Амундсен - Скотт</a:t>
            </a:r>
          </a:p>
        </p:txBody>
      </p:sp>
      <p:pic>
        <p:nvPicPr>
          <p:cNvPr id="4100" name="Picture 4" descr="F:\Гео 7\Урок 44 Антарктида — уникальный материк. Освоение человеком Антарктиды. Роль России в открытиях и\_normal.jpg"/>
          <p:cNvPicPr>
            <a:picLocks noChangeAspect="1" noChangeArrowheads="1"/>
          </p:cNvPicPr>
          <p:nvPr/>
        </p:nvPicPr>
        <p:blipFill>
          <a:blip r:embed="rId4" cstate="print"/>
          <a:srcRect t="17201" b="12080"/>
          <a:stretch>
            <a:fillRect/>
          </a:stretch>
        </p:blipFill>
        <p:spPr bwMode="auto">
          <a:xfrm>
            <a:off x="0" y="3380509"/>
            <a:ext cx="7176655" cy="3477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EB2B4-9F7C-4C74-B222-37124BD15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1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0FAE16B-338D-4ADE-BB26-7549C034ADEC}"/>
              </a:ext>
            </a:extLst>
          </p:cNvPr>
          <p:cNvSpPr/>
          <p:nvPr/>
        </p:nvSpPr>
        <p:spPr>
          <a:xfrm>
            <a:off x="371475" y="232475"/>
            <a:ext cx="11520487" cy="936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kern="120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Антарктическая пустыня – поверхность ледника с суровыми условиями для развития жизни (отсутствие почв, низкие температуры, сильные ветры).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2B29CBE-B9A3-32E7-27D6-D356C76C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3DC2DEF-D2FE-4B45-ABA4-9F153FD1C98A}" type="slidenum">
              <a:rPr lang="ru-RU" noProof="0" smtClean="0"/>
              <a:pPr rtl="0">
                <a:spcAft>
                  <a:spcPts val="600"/>
                </a:spcAft>
              </a:pPr>
              <a:t>18</a:t>
            </a:fld>
            <a:endParaRPr lang="ru-RU" noProof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FAD11-A6C0-4346-BEA3-263861F4A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10372" b="-3"/>
          <a:stretch>
            <a:fillRect/>
          </a:stretch>
        </p:blipFill>
        <p:spPr>
          <a:xfrm>
            <a:off x="371475" y="1233488"/>
            <a:ext cx="5572125" cy="3973512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AED04B-F05C-4592-8776-9D963F4F8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5"/>
          <a:stretch>
            <a:fillRect/>
          </a:stretch>
        </p:blipFill>
        <p:spPr>
          <a:xfrm>
            <a:off x="6319837" y="2227263"/>
            <a:ext cx="5572125" cy="3973512"/>
          </a:xfrm>
          <a:prstGeom prst="rect">
            <a:avLst/>
          </a:prstGeom>
          <a:noFill/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842E56A-DE95-4D49-9789-830FFC4F73AD}"/>
              </a:ext>
            </a:extLst>
          </p:cNvPr>
          <p:cNvSpPr/>
          <p:nvPr/>
        </p:nvSpPr>
        <p:spPr>
          <a:xfrm>
            <a:off x="6483349" y="1325462"/>
            <a:ext cx="5245100" cy="71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ото льда участок антарктической суши.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8937E9C-55EA-4990-9AF1-957A14620FB0}"/>
              </a:ext>
            </a:extLst>
          </p:cNvPr>
          <p:cNvSpPr/>
          <p:nvPr/>
        </p:nvSpPr>
        <p:spPr>
          <a:xfrm>
            <a:off x="409826" y="5380045"/>
            <a:ext cx="5462337" cy="71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BECE4-D87D-E32F-F6CE-C123D14576D2}"/>
              </a:ext>
            </a:extLst>
          </p:cNvPr>
          <p:cNvSpPr txBox="1"/>
          <p:nvPr/>
        </p:nvSpPr>
        <p:spPr>
          <a:xfrm>
            <a:off x="481263" y="5342206"/>
            <a:ext cx="5462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Жизнь только в прибрежной полосе</a:t>
            </a:r>
            <a:r>
              <a:rPr lang="ru-RU" dirty="0"/>
              <a:t>, антарктических оазисах, на островах субантарктического пояса.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D52DE-0DFD-2032-5E79-7932BE0B8F72}"/>
              </a:ext>
            </a:extLst>
          </p:cNvPr>
          <p:cNvSpPr txBox="1"/>
          <p:nvPr/>
        </p:nvSpPr>
        <p:spPr>
          <a:xfrm>
            <a:off x="6483349" y="1325462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Антарктический оазис </a:t>
            </a:r>
            <a:r>
              <a:rPr lang="ru-RU" dirty="0"/>
              <a:t>– свободный ото льда участок антарктической суши.</a:t>
            </a:r>
          </a:p>
        </p:txBody>
      </p:sp>
    </p:spTree>
    <p:extLst>
      <p:ext uri="{BB962C8B-B14F-4D97-AF65-F5344CB8AC3E}">
        <p14:creationId xmlns:p14="http://schemas.microsoft.com/office/powerpoint/2010/main" val="339962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7D0DC0-E3DD-436F-8929-2BEB91FAF9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37" y="0"/>
            <a:ext cx="4560563" cy="3038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C41DD-B990-49AD-8447-CCFA45EC3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70" y="0"/>
            <a:ext cx="4240823" cy="30341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C45C33-963F-46CC-ADD3-EE2CE638E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0563" cy="304417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0F3DD0E-1C81-4B06-BA15-BB43D964D84E}"/>
              </a:ext>
            </a:extLst>
          </p:cNvPr>
          <p:cNvSpPr/>
          <p:nvPr/>
        </p:nvSpPr>
        <p:spPr>
          <a:xfrm>
            <a:off x="500496" y="4066310"/>
            <a:ext cx="11485418" cy="16604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Растительность Антарктиды представлена мхами, лишайниками, водорослями и микроскопическими грибами</a:t>
            </a:r>
            <a:r>
              <a:rPr lang="ru-RU" sz="2400" dirty="0">
                <a:solidFill>
                  <a:srgbClr val="002060"/>
                </a:solidFill>
              </a:rPr>
              <a:t>. </a:t>
            </a:r>
            <a:endParaRPr lang="en-US" sz="2400" dirty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Наиболее благоприятное место для произрастания растений — Антарктический полуостров и прилегающие к нему острова. В основном они встречаются на склонах гор, хорошо прогреваемых солнцем.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Цветущих растений всего два: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колобантус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кито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(семейство Гвоздичные) и луговик антарктический (семейство Злаки).</a:t>
            </a:r>
          </a:p>
        </p:txBody>
      </p:sp>
    </p:spTree>
    <p:extLst>
      <p:ext uri="{BB962C8B-B14F-4D97-AF65-F5344CB8AC3E}">
        <p14:creationId xmlns:p14="http://schemas.microsoft.com/office/powerpoint/2010/main" val="228996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F094CAD-65CC-47E0-8539-488280AC757E}"/>
              </a:ext>
            </a:extLst>
          </p:cNvPr>
          <p:cNvSpPr/>
          <p:nvPr/>
        </p:nvSpPr>
        <p:spPr>
          <a:xfrm>
            <a:off x="263236" y="4879384"/>
            <a:ext cx="11928764" cy="1690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ru-RU" sz="2800" b="1" dirty="0">
                <a:solidFill>
                  <a:srgbClr val="002060"/>
                </a:solidFill>
              </a:rPr>
              <a:t>-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самый высокий из всех материков;</a:t>
            </a:r>
          </a:p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-климат самый суровый на планете;</a:t>
            </a:r>
          </a:p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-мировой полюс холода;</a:t>
            </a:r>
          </a:p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-отсутствует постоянное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население;</a:t>
            </a:r>
          </a:p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- «международная научная лаборатория».</a:t>
            </a:r>
          </a:p>
        </p:txBody>
      </p:sp>
      <p:pic>
        <p:nvPicPr>
          <p:cNvPr id="2050" name="Picture 2" descr="F:\Гео 7\Урок 44 Антарктида — уникальный материк. Освоение человеком Антарктиды. Роль России в открытиях и\zhizn-v-antarktide-v2.orig.jpg"/>
          <p:cNvPicPr>
            <a:picLocks noChangeAspect="1" noChangeArrowheads="1"/>
          </p:cNvPicPr>
          <p:nvPr/>
        </p:nvPicPr>
        <p:blipFill>
          <a:blip r:embed="rId2" cstate="print"/>
          <a:srcRect t="9464" b="1319"/>
          <a:stretch>
            <a:fillRect/>
          </a:stretch>
        </p:blipFill>
        <p:spPr bwMode="auto">
          <a:xfrm>
            <a:off x="-4" y="0"/>
            <a:ext cx="12192004" cy="3769963"/>
          </a:xfrm>
          <a:prstGeom prst="rect">
            <a:avLst/>
          </a:prstGeom>
          <a:noFill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9170704-FF8C-42EC-9F22-CBC9C6DBC8FF}"/>
              </a:ext>
            </a:extLst>
          </p:cNvPr>
          <p:cNvSpPr/>
          <p:nvPr/>
        </p:nvSpPr>
        <p:spPr>
          <a:xfrm>
            <a:off x="28253" y="3674039"/>
            <a:ext cx="12163751" cy="1205345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Антарктида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–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</a:rPr>
              <a:t>уникальный континент Земли, почти целиком покрытый крупнейшим ледниковым щитом планеты.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83B769-3556-4685-9469-2C7632018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31" y="3002024"/>
            <a:ext cx="6855069" cy="3855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93E549-FE1B-4319-9EB2-EDC4C0E5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29225" cy="348615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D6FC0E4-2B07-467B-8E6E-66748235A947}"/>
              </a:ext>
            </a:extLst>
          </p:cNvPr>
          <p:cNvSpPr/>
          <p:nvPr/>
        </p:nvSpPr>
        <p:spPr>
          <a:xfrm>
            <a:off x="0" y="0"/>
            <a:ext cx="2998177" cy="6418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Пингвин Адели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ABEF341-E3FD-4B4F-B046-4232DD65C3FE}"/>
              </a:ext>
            </a:extLst>
          </p:cNvPr>
          <p:cNvSpPr/>
          <p:nvPr/>
        </p:nvSpPr>
        <p:spPr>
          <a:xfrm>
            <a:off x="174749" y="5756730"/>
            <a:ext cx="4957763" cy="1042989"/>
          </a:xfrm>
          <a:prstGeom prst="wedgeRoundRectCallout">
            <a:avLst>
              <a:gd name="adj1" fmla="val 73708"/>
              <a:gd name="adj2" fmla="val 967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Самый крупный Императорский пингвин (рост более метра, вес до 50 кг).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6930" y="271463"/>
            <a:ext cx="6588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Животный мир Антарктиды беден и целиком связан с океаном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. Здесь обитают ракообразные, бескрылые насекомые, некоторые виды птиц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1218" y="2171027"/>
            <a:ext cx="685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Самые многочисленные обитатели Антарктиды — пингвины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.  Их насчитывается около 20 видов.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749" y="3527196"/>
            <a:ext cx="51083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</a:rPr>
              <a:t>В прибрежных водах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 водятся самые крупные млекопитающие — синий кит, кашалоты,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косатки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, а также тюлени, морские слоны, морские львы</a:t>
            </a:r>
          </a:p>
        </p:txBody>
      </p:sp>
    </p:spTree>
    <p:extLst>
      <p:ext uri="{BB962C8B-B14F-4D97-AF65-F5344CB8AC3E}">
        <p14:creationId xmlns:p14="http://schemas.microsoft.com/office/powerpoint/2010/main" val="2683071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113DF7-FEA1-F5E6-15BA-1A0DECDA4C5A}"/>
              </a:ext>
            </a:extLst>
          </p:cNvPr>
          <p:cNvSpPr txBox="1"/>
          <p:nvPr/>
        </p:nvSpPr>
        <p:spPr>
          <a:xfrm>
            <a:off x="295275" y="5010835"/>
            <a:ext cx="1160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Источники </a:t>
            </a:r>
          </a:p>
          <a:p>
            <a:r>
              <a:rPr lang="en-US" dirty="0"/>
              <a:t>https://www.yaklass.ru/p/geografiya/7-klass/iuzhnye-materiki-247654/antarktida-unikalnyi-materik-236806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86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93E47-7BF3-4AB7-BE18-DCA8AAC6E0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49" y="39976"/>
            <a:ext cx="4714278" cy="68180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4388C0-A081-4348-84A3-2D3C623A1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b="13739"/>
          <a:stretch>
            <a:fillRect/>
          </a:stretch>
        </p:blipFill>
        <p:spPr>
          <a:xfrm>
            <a:off x="373673" y="1132756"/>
            <a:ext cx="6181797" cy="31548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B4DB6FF-27CD-4C28-883D-CB274F41F97C}"/>
              </a:ext>
            </a:extLst>
          </p:cNvPr>
          <p:cNvSpPr/>
          <p:nvPr/>
        </p:nvSpPr>
        <p:spPr>
          <a:xfrm>
            <a:off x="0" y="4366908"/>
            <a:ext cx="6762749" cy="124242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j-lt"/>
              </a:rPr>
              <a:t>Экспедиция 1819 – 1821 гг.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Фаддей </a:t>
            </a:r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Фаддеевич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 Беллинсгаузен и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Михаил Петрович Лазарев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788EC7B-BFFE-4653-A6A3-4EA6C37E88A1}"/>
              </a:ext>
            </a:extLst>
          </p:cNvPr>
          <p:cNvSpPr/>
          <p:nvPr/>
        </p:nvSpPr>
        <p:spPr>
          <a:xfrm>
            <a:off x="341300" y="5609335"/>
            <a:ext cx="6762749" cy="116937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Цель путешествия: исследование Антарктиды и обнаружение суши у Южного полюса Земли.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C8E35-33B0-4E8B-FE1E-4710A389A7B5}"/>
              </a:ext>
            </a:extLst>
          </p:cNvPr>
          <p:cNvSpPr txBox="1"/>
          <p:nvPr/>
        </p:nvSpPr>
        <p:spPr>
          <a:xfrm>
            <a:off x="373673" y="222471"/>
            <a:ext cx="6762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Первыми, кто увидел Антарктиду, были </a:t>
            </a:r>
            <a:r>
              <a:rPr lang="ru-RU" sz="2400" b="1" dirty="0"/>
              <a:t>российские мореплаватели</a:t>
            </a:r>
          </a:p>
        </p:txBody>
      </p:sp>
    </p:spTree>
    <p:extLst>
      <p:ext uri="{BB962C8B-B14F-4D97-AF65-F5344CB8AC3E}">
        <p14:creationId xmlns:p14="http://schemas.microsoft.com/office/powerpoint/2010/main" val="120547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7237298-30CC-024D-0E7B-673C11DB19FC}"/>
              </a:ext>
            </a:extLst>
          </p:cNvPr>
          <p:cNvSpPr/>
          <p:nvPr/>
        </p:nvSpPr>
        <p:spPr>
          <a:xfrm>
            <a:off x="6819900" y="266700"/>
            <a:ext cx="5372100" cy="6138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EAFC94-807F-4667-5DA6-80BACE4B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3DC2DEF-D2FE-4B45-ABA4-9F153FD1C98A}" type="slidenum">
              <a:rPr lang="ru-RU" noProof="0" smtClean="0"/>
              <a:t>4</a:t>
            </a:fld>
            <a:endParaRPr lang="ru-RU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3C6B2-CD1F-76EE-6107-8C5BCDF9E1B3}"/>
              </a:ext>
            </a:extLst>
          </p:cNvPr>
          <p:cNvSpPr txBox="1"/>
          <p:nvPr/>
        </p:nvSpPr>
        <p:spPr>
          <a:xfrm>
            <a:off x="438150" y="1034687"/>
            <a:ext cx="7124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Международные исследования Антарктиды в XX–XXI веках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33A01-F824-47CF-DB95-ED5932F73AAA}"/>
              </a:ext>
            </a:extLst>
          </p:cNvPr>
          <p:cNvSpPr txBox="1"/>
          <p:nvPr/>
        </p:nvSpPr>
        <p:spPr>
          <a:xfrm>
            <a:off x="628650" y="2435065"/>
            <a:ext cx="61912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В XX веке изучение Антарктиды приобрело международный масштаб. </a:t>
            </a:r>
          </a:p>
          <a:p>
            <a:r>
              <a:rPr lang="ru-RU" sz="2800" dirty="0">
                <a:latin typeface="+mj-lt"/>
              </a:rPr>
              <a:t>Важнейшим событием стало подписание в 1959 году </a:t>
            </a:r>
            <a:r>
              <a:rPr lang="ru-RU" sz="2800" b="1" dirty="0">
                <a:solidFill>
                  <a:srgbClr val="C00000"/>
                </a:solidFill>
                <a:latin typeface="+mj-lt"/>
              </a:rPr>
              <a:t>Договора об Антарктиде</a:t>
            </a:r>
            <a:r>
              <a:rPr lang="ru-RU" sz="2800" dirty="0">
                <a:latin typeface="+mj-lt"/>
              </a:rPr>
              <a:t>, который закрепил материк в качестве зоны, предназначенной исключительно для научных исследований, исключая любую военную деятельность.</a:t>
            </a:r>
          </a:p>
        </p:txBody>
      </p:sp>
      <p:pic>
        <p:nvPicPr>
          <p:cNvPr id="15" name="Рисунок 14" descr="Изображение выглядит как флаг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4C9BFD1-237F-4F35-7B1C-5BC97E35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07" b="6506"/>
          <a:stretch>
            <a:fillRect/>
          </a:stretch>
        </p:blipFill>
        <p:spPr>
          <a:xfrm>
            <a:off x="6819900" y="1034687"/>
            <a:ext cx="5372100" cy="47160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60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A754360-B8CD-456B-AE54-541268A8241F}"/>
              </a:ext>
            </a:extLst>
          </p:cNvPr>
          <p:cNvSpPr/>
          <p:nvPr/>
        </p:nvSpPr>
        <p:spPr>
          <a:xfrm>
            <a:off x="332509" y="886692"/>
            <a:ext cx="5516141" cy="57773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Площадь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14 млн. км², с островами 15,5 млн. км².</a:t>
            </a:r>
          </a:p>
          <a:p>
            <a:endParaRPr lang="en-US" sz="9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Средняя высота над уровнем моря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2040 м.</a:t>
            </a:r>
          </a:p>
          <a:p>
            <a:endParaRPr lang="en-US" sz="9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Максимальная толщина ледникового покрова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j-lt"/>
              </a:rPr>
              <a:t>4776 м.</a:t>
            </a:r>
          </a:p>
          <a:p>
            <a:endParaRPr lang="en-US" sz="9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Самая высокая вершина подлёдного рельефа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j-lt"/>
              </a:rPr>
              <a:t>Массив </a:t>
            </a:r>
            <a:r>
              <a:rPr lang="ru-RU" sz="2000" b="1" dirty="0" err="1">
                <a:solidFill>
                  <a:srgbClr val="C00000"/>
                </a:solidFill>
                <a:latin typeface="+mj-lt"/>
              </a:rPr>
              <a:t>Винсон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 (5140 м).</a:t>
            </a:r>
          </a:p>
          <a:p>
            <a:endParaRPr lang="en-US" sz="9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Самая глубокая подлёдная впадина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Бентли (-2555 м).</a:t>
            </a:r>
          </a:p>
          <a:p>
            <a:endParaRPr lang="en-US" sz="9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Самый крупный шельфовый ледник 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j-lt"/>
              </a:rPr>
              <a:t>Росса (525 тыс. км²).</a:t>
            </a:r>
          </a:p>
          <a:p>
            <a:endParaRPr lang="en-US" sz="9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Самая низкая температура на Земле: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  </a:t>
            </a:r>
          </a:p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- 8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9,2°С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(научная станция «Восток»).</a:t>
            </a:r>
          </a:p>
          <a:p>
            <a:endParaRPr lang="en-US" sz="9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Самая высокая скорость ветра: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88 м/с.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A6E5F5-1CCA-40DE-829D-D6530E02C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650" y="207817"/>
            <a:ext cx="6343350" cy="638694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E0FD251-7374-4389-97B1-CF9A09AA794E}"/>
              </a:ext>
            </a:extLst>
          </p:cNvPr>
          <p:cNvSpPr/>
          <p:nvPr/>
        </p:nvSpPr>
        <p:spPr>
          <a:xfrm>
            <a:off x="337837" y="180110"/>
            <a:ext cx="5425653" cy="6644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50000"/>
                  </a:schemeClr>
                </a:solidFill>
              </a:rPr>
              <a:t>Визитная карточка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tx1">
                    <a:lumMod val="50000"/>
                  </a:schemeClr>
                </a:solidFill>
              </a:rPr>
              <a:t>Антарктиды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8A5F0F-6528-442E-9073-B11AFD70A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92" y="318261"/>
            <a:ext cx="6087208" cy="608720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3C3E3FD-0742-4EC3-A755-E78966BCB4DB}"/>
              </a:ext>
            </a:extLst>
          </p:cNvPr>
          <p:cNvSpPr/>
          <p:nvPr/>
        </p:nvSpPr>
        <p:spPr>
          <a:xfrm>
            <a:off x="363681" y="318261"/>
            <a:ext cx="5231423" cy="9612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Географическое положение Антарктиды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2CC0473-0E60-44D3-8141-803633691BE1}"/>
              </a:ext>
            </a:extLst>
          </p:cNvPr>
          <p:cNvSpPr/>
          <p:nvPr/>
        </p:nvSpPr>
        <p:spPr>
          <a:xfrm>
            <a:off x="90854" y="2145130"/>
            <a:ext cx="5996355" cy="37124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5-ый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по площади материк.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-Около 97% Антарктиды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покрыто льдом.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-Крайняя точка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(северная) – мыс </a:t>
            </a:r>
            <a:r>
              <a:rPr lang="ru-RU" sz="2400" b="1" dirty="0" err="1">
                <a:solidFill>
                  <a:srgbClr val="002060"/>
                </a:solidFill>
                <a:latin typeface="+mj-lt"/>
              </a:rPr>
              <a:t>Сифре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-Расположен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полностью в Южном полушарии.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-0° и 180°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разделяет её на Восточную и Западную части.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-Омывается водами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всех океанов, кроме Северного Ледовитого океана.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-Вокруг Антарктиды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проходит мощное течение Западных ветров. </a:t>
            </a:r>
          </a:p>
        </p:txBody>
      </p:sp>
    </p:spTree>
    <p:extLst>
      <p:ext uri="{BB962C8B-B14F-4D97-AF65-F5344CB8AC3E}">
        <p14:creationId xmlns:p14="http://schemas.microsoft.com/office/powerpoint/2010/main" val="2582268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F0ABE-0F48-4159-87CA-B014D08FA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17" y="0"/>
            <a:ext cx="7924883" cy="644236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ECFAC4D-1188-4D45-9ED1-E66D387F4687}"/>
              </a:ext>
            </a:extLst>
          </p:cNvPr>
          <p:cNvSpPr/>
          <p:nvPr/>
        </p:nvSpPr>
        <p:spPr>
          <a:xfrm>
            <a:off x="149726" y="1201614"/>
            <a:ext cx="3675185" cy="43961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Рельеф 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Антарктиды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2D253E3-F628-4569-8733-E94048AFDDBE}"/>
              </a:ext>
            </a:extLst>
          </p:cNvPr>
          <p:cNvSpPr/>
          <p:nvPr/>
        </p:nvSpPr>
        <p:spPr>
          <a:xfrm>
            <a:off x="255100" y="2400300"/>
            <a:ext cx="3464435" cy="178777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 основании лежит Антарктическая платформа.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5370DB-77E3-389B-145F-9BD063A6F44D}"/>
              </a:ext>
            </a:extLst>
          </p:cNvPr>
          <p:cNvSpPr/>
          <p:nvPr/>
        </p:nvSpPr>
        <p:spPr>
          <a:xfrm>
            <a:off x="149726" y="5805525"/>
            <a:ext cx="852407" cy="829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8478CC-4908-F024-773E-EA3048A724BA}"/>
              </a:ext>
            </a:extLst>
          </p:cNvPr>
          <p:cNvSpPr/>
          <p:nvPr/>
        </p:nvSpPr>
        <p:spPr>
          <a:xfrm>
            <a:off x="742581" y="6161750"/>
            <a:ext cx="519103" cy="4729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64B16-E3E8-FDCB-C7AE-CFF57D530494}"/>
              </a:ext>
            </a:extLst>
          </p:cNvPr>
          <p:cNvSpPr txBox="1"/>
          <p:nvPr/>
        </p:nvSpPr>
        <p:spPr>
          <a:xfrm>
            <a:off x="4554835" y="6398217"/>
            <a:ext cx="3082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Карта подледного рельефа</a:t>
            </a:r>
          </a:p>
        </p:txBody>
      </p:sp>
    </p:spTree>
    <p:extLst>
      <p:ext uri="{BB962C8B-B14F-4D97-AF65-F5344CB8AC3E}">
        <p14:creationId xmlns:p14="http://schemas.microsoft.com/office/powerpoint/2010/main" val="2104831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D19387-F420-4E03-834B-1C559A618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4" y="334704"/>
            <a:ext cx="10662775" cy="445475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89A13B9-0EFE-4DC6-8BE7-B85589E51038}"/>
              </a:ext>
            </a:extLst>
          </p:cNvPr>
          <p:cNvSpPr/>
          <p:nvPr/>
        </p:nvSpPr>
        <p:spPr>
          <a:xfrm>
            <a:off x="542440" y="5247518"/>
            <a:ext cx="11422251" cy="1134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Рельеф делится на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: </a:t>
            </a:r>
          </a:p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рельеф ледниковой поверхности  и подлёдный рельеф</a:t>
            </a:r>
            <a:r>
              <a:rPr lang="ru-RU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529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65FA01-4657-4619-9BAE-FFBC57992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2" descr="C:\Users\Olga\Downloads\f14eeab0906765384e33ae471c320c5c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226193"/>
            <a:ext cx="631807" cy="631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971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618_TF34126823.potx" id="{2A2B90EE-F7B7-4AA0-886C-21693E76F675}" vid="{B23C314D-BB01-4560-816A-26FDC505E1B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яркая блочная презентация</Template>
  <TotalTime>63</TotalTime>
  <Words>681</Words>
  <Application>Microsoft Office PowerPoint</Application>
  <PresentationFormat>Широкоэкранный</PresentationFormat>
  <Paragraphs>91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</dc:creator>
  <cp:lastModifiedBy>Ольга</cp:lastModifiedBy>
  <cp:revision>3</cp:revision>
  <dcterms:created xsi:type="dcterms:W3CDTF">2026-02-09T13:47:20Z</dcterms:created>
  <dcterms:modified xsi:type="dcterms:W3CDTF">2026-02-17T14:45:48Z</dcterms:modified>
</cp:coreProperties>
</file>