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57" r:id="rId5"/>
    <p:sldId id="358" r:id="rId6"/>
    <p:sldId id="359" r:id="rId7"/>
    <p:sldId id="360" r:id="rId8"/>
    <p:sldId id="345" r:id="rId9"/>
    <p:sldId id="346" r:id="rId10"/>
    <p:sldId id="361" r:id="rId11"/>
    <p:sldId id="362" r:id="rId12"/>
    <p:sldId id="363" r:id="rId13"/>
    <p:sldId id="364" r:id="rId14"/>
    <p:sldId id="365" r:id="rId15"/>
    <p:sldId id="347" r:id="rId16"/>
    <p:sldId id="366" r:id="rId17"/>
    <p:sldId id="348" r:id="rId18"/>
    <p:sldId id="350" r:id="rId19"/>
    <p:sldId id="351" r:id="rId20"/>
    <p:sldId id="352" r:id="rId21"/>
    <p:sldId id="353" r:id="rId22"/>
    <p:sldId id="354" r:id="rId23"/>
    <p:sldId id="356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807" autoAdjust="0"/>
  </p:normalViewPr>
  <p:slideViewPr>
    <p:cSldViewPr snapToGrid="0">
      <p:cViewPr>
        <p:scale>
          <a:sx n="70" d="100"/>
          <a:sy n="70" d="100"/>
        </p:scale>
        <p:origin x="-252" y="-8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09"/>
    </p:cViewPr>
  </p:sorterViewPr>
  <p:notesViewPr>
    <p:cSldViewPr snapToGrid="0" showGuides="1">
      <p:cViewPr varScale="1">
        <p:scale>
          <a:sx n="82" d="100"/>
          <a:sy n="82" d="100"/>
        </p:scale>
        <p:origin x="393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9749AC55-7CDA-47B9-9DA5-E56B3FFAEE2F}" type="datetime1">
              <a:rPr lang="ru-RU" smtClean="0"/>
              <a:pPr rtl="0"/>
              <a:t>02.02.2026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F7F75FB2-D12E-4669-8522-D3E2C7E6DC9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0E5C4B33-97B5-410B-BDF8-FEC3E280F575}" type="datetime1">
              <a:rPr lang="ru-RU" smtClean="0"/>
              <a:pPr/>
              <a:t>02.02.2026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8D18E0B9-48E4-499D-93B2-B07D00395BAC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18E0B9-48E4-499D-93B2-B07D00395BAC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770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18E0B9-48E4-499D-93B2-B07D00395BAC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387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18E0B9-48E4-499D-93B2-B07D00395BAC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846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18E0B9-48E4-499D-93B2-B07D00395BAC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102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18E0B9-48E4-499D-93B2-B07D00395BAC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234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18E0B9-48E4-499D-93B2-B07D00395BAC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7099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18E0B9-48E4-499D-93B2-B07D00395BAC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416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18E0B9-48E4-499D-93B2-B07D00395BAC}" type="slidenum">
              <a:rPr lang="ru-RU" smtClean="0"/>
              <a:pPr rtl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4244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18E0B9-48E4-499D-93B2-B07D00395BAC}" type="slidenum">
              <a:rPr lang="ru-RU" smtClean="0"/>
              <a:pPr rtl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1756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18E0B9-48E4-499D-93B2-B07D00395BAC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947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 rtlCol="0">
            <a:normAutofit/>
          </a:bodyPr>
          <a:lstStyle>
            <a:lvl1pPr marL="0" indent="0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rtlCol="0" anchor="b">
            <a:normAutofit/>
          </a:bodyPr>
          <a:lstStyle>
            <a:lvl1pPr algn="r">
              <a:defRPr lang="ru-RU" sz="48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90768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 rtlCol="0">
            <a:normAutofit/>
          </a:bodyPr>
          <a:lstStyle>
            <a:lvl1pPr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 rtlCol="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ru-RU" sz="1800"/>
            </a:lvl1pPr>
            <a:lvl2pPr>
              <a:spcBef>
                <a:spcPts val="1000"/>
              </a:spcBef>
              <a:spcAft>
                <a:spcPts val="1200"/>
              </a:spcAft>
              <a:defRPr lang="ru-RU" sz="1600"/>
            </a:lvl2pPr>
            <a:lvl3pPr>
              <a:spcBef>
                <a:spcPts val="1000"/>
              </a:spcBef>
              <a:spcAft>
                <a:spcPts val="1200"/>
              </a:spcAft>
              <a:defRPr lang="ru-RU" sz="1400"/>
            </a:lvl3pPr>
            <a:lvl4pPr>
              <a:spcBef>
                <a:spcPts val="1000"/>
              </a:spcBef>
              <a:spcAft>
                <a:spcPts val="1200"/>
              </a:spcAft>
              <a:defRPr lang="ru-RU" sz="1200"/>
            </a:lvl4pPr>
            <a:lvl5pPr>
              <a:spcBef>
                <a:spcPts val="1000"/>
              </a:spcBef>
              <a:spcAft>
                <a:spcPts val="1200"/>
              </a:spcAft>
              <a:defRPr lang="ru-RU" sz="12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1" name="Заполнитель таблицы 10">
            <a:extLst>
              <a:ext uri="{FF2B5EF4-FFF2-40B4-BE49-F238E27FC236}">
                <a16:creationId xmlns:a16="http://schemas.microsoft.com/office/drawing/2014/main" xmlns="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 rtlCol="0">
            <a:normAutofit/>
          </a:bodyPr>
          <a:lstStyle>
            <a:lvl1pPr>
              <a:defRPr lang="ru-RU" sz="2000"/>
            </a:lvl1pPr>
          </a:lstStyle>
          <a:p>
            <a:pPr rtl="0"/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xmlns="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95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столбца макет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 rtlCol="0">
            <a:normAutofit/>
          </a:bodyPr>
          <a:lstStyle>
            <a:lvl1pPr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0F349F3-2C28-5A44-EDFC-75FD6CA95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 rtlCol="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lang="ru-RU"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lang="ru-RU"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lang="ru-RU"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lang="ru-RU"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lang="ru-RU" sz="1800" b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xmlns="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 rtlCol="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ru-RU" sz="1800" b="1"/>
            </a:lvl1pPr>
            <a:lvl2pPr>
              <a:spcBef>
                <a:spcPts val="1000"/>
              </a:spcBef>
              <a:spcAft>
                <a:spcPts val="1200"/>
              </a:spcAft>
              <a:defRPr lang="ru-RU" sz="1600" b="1"/>
            </a:lvl2pPr>
            <a:lvl3pPr>
              <a:spcBef>
                <a:spcPts val="1000"/>
              </a:spcBef>
              <a:spcAft>
                <a:spcPts val="1200"/>
              </a:spcAft>
              <a:defRPr lang="ru-RU" sz="1400" b="1"/>
            </a:lvl3pPr>
            <a:lvl4pPr>
              <a:spcBef>
                <a:spcPts val="1000"/>
              </a:spcBef>
              <a:spcAft>
                <a:spcPts val="1200"/>
              </a:spcAft>
              <a:defRPr lang="ru-RU" sz="1200" b="1"/>
            </a:lvl4pPr>
            <a:lvl5pPr>
              <a:spcBef>
                <a:spcPts val="1000"/>
              </a:spcBef>
              <a:spcAft>
                <a:spcPts val="1200"/>
              </a:spcAft>
              <a:defRPr lang="ru-RU" sz="1200" b="1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xmlns="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23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 rtlCol="0">
            <a:normAutofit/>
          </a:bodyPr>
          <a:lstStyle>
            <a:lvl1pPr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Заполнитель таблицы 8">
            <a:extLst>
              <a:ext uri="{FF2B5EF4-FFF2-40B4-BE49-F238E27FC236}">
                <a16:creationId xmlns:a16="http://schemas.microsoft.com/office/drawing/2014/main" xmlns="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 rtlCol="0">
            <a:normAutofit/>
          </a:bodyPr>
          <a:lstStyle>
            <a:lvl1pPr>
              <a:defRPr lang="ru-RU" sz="2400"/>
            </a:lvl1pPr>
          </a:lstStyle>
          <a:p>
            <a:pPr rtl="0"/>
            <a:r>
              <a:rPr lang="ru-RU"/>
              <a:t>Щелкните значок, чтобы вставить таблицу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7D6C0A7-887A-66E2-A954-5E0592B9F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368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CBB1E76-5845-01C9-1D0D-03CFFE6F06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 rtlCol="0">
            <a:normAutofit/>
          </a:bodyPr>
          <a:lstStyle>
            <a:lvl1pPr>
              <a:defRPr lang="ru-RU" sz="48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457200" indent="0">
              <a:spcBef>
                <a:spcPts val="1000"/>
              </a:spcBef>
              <a:buNone/>
              <a:defRPr lang="ru-RU" sz="1600"/>
            </a:lvl2pPr>
            <a:lvl3pPr marL="914400" indent="0">
              <a:spcBef>
                <a:spcPts val="1000"/>
              </a:spcBef>
              <a:buNone/>
              <a:defRPr lang="ru-RU" sz="1400"/>
            </a:lvl3pPr>
            <a:lvl4pPr marL="1371600" indent="0">
              <a:spcBef>
                <a:spcPts val="1000"/>
              </a:spcBef>
              <a:buNone/>
              <a:defRPr lang="ru-RU" sz="1200"/>
            </a:lvl4pPr>
            <a:lvl5pPr marL="1828800" indent="0">
              <a:spcBef>
                <a:spcPts val="1000"/>
              </a:spcBef>
              <a:buNone/>
              <a:defRPr lang="ru-RU" sz="12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91139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5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pPr/>
              <a:t>02.02.2026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752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2" t="88907" r="1238"/>
          <a:stretch/>
        </p:blipFill>
        <p:spPr bwMode="auto">
          <a:xfrm>
            <a:off x="-2" y="6337058"/>
            <a:ext cx="12192000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46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AC229E2-8757-94D8-A1B6-702189DCCB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 rtlCol="0">
            <a:normAutofit/>
          </a:bodyPr>
          <a:lstStyle>
            <a:lvl1pPr>
              <a:defRPr lang="ru-RU"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25000"/>
              </a:lnSpc>
              <a:buNone/>
              <a:defRPr lang="ru-RU" sz="1800"/>
            </a:lvl1pPr>
            <a:lvl2pPr marL="457200" indent="0">
              <a:lnSpc>
                <a:spcPct val="125000"/>
              </a:lnSpc>
              <a:buNone/>
              <a:defRPr lang="ru-RU" sz="1600"/>
            </a:lvl2pPr>
            <a:lvl3pPr marL="914400" indent="0">
              <a:lnSpc>
                <a:spcPct val="125000"/>
              </a:lnSpc>
              <a:buNone/>
              <a:defRPr lang="ru-RU" sz="1400"/>
            </a:lvl3pPr>
            <a:lvl4pPr marL="1371600" indent="0">
              <a:lnSpc>
                <a:spcPct val="125000"/>
              </a:lnSpc>
              <a:buNone/>
              <a:defRPr lang="ru-RU" sz="1200"/>
            </a:lvl4pPr>
            <a:lvl5pPr marL="1828800" indent="0">
              <a:lnSpc>
                <a:spcPct val="125000"/>
              </a:lnSpc>
              <a:buNone/>
              <a:defRPr lang="ru-RU" sz="12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xmlns="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68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737016-0B2B-9F81-7A77-63223C486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 rtlCol="0">
            <a:normAutofit/>
          </a:bodyPr>
          <a:lstStyle>
            <a:lvl1pPr>
              <a:defRPr lang="ru-RU" sz="48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99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rtlCol="0" anchor="b"/>
          <a:lstStyle>
            <a:lvl1pPr>
              <a:defRPr lang="ru-RU" sz="48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 rtlCol="0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lang="ru-RU"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lang="ru-RU"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lang="ru-RU"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lang="ru-RU"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lang="ru-RU" sz="12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3" name="Рамка 12">
            <a:extLst>
              <a:ext uri="{FF2B5EF4-FFF2-40B4-BE49-F238E27FC236}">
                <a16:creationId xmlns:a16="http://schemas.microsoft.com/office/drawing/2014/main" xmlns="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0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 rtlCol="0">
            <a:normAutofit/>
          </a:bodyPr>
          <a:lstStyle>
            <a:lvl1pPr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xmlns="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rtlCol="0"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ru-RU" sz="12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A1635D-96F0-769B-4ECB-70502770AB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" name="Рамка 5">
            <a:extLst>
              <a:ext uri="{FF2B5EF4-FFF2-40B4-BE49-F238E27FC236}">
                <a16:creationId xmlns:a16="http://schemas.microsoft.com/office/drawing/2014/main" xmlns="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15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изображение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rtlCol="0" anchor="b">
            <a:normAutofit/>
          </a:bodyPr>
          <a:lstStyle>
            <a:lvl1pPr>
              <a:defRPr lang="ru-RU" sz="48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9" name="Объект 10">
            <a:extLst>
              <a:ext uri="{FF2B5EF4-FFF2-40B4-BE49-F238E27FC236}">
                <a16:creationId xmlns:a16="http://schemas.microsoft.com/office/drawing/2014/main" xmlns="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 rtlCol="0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lang="ru-RU"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lang="ru-RU"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lang="ru-RU"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lang="ru-RU"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lang="ru-RU" sz="12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6" name="Рамка 5">
            <a:extLst>
              <a:ext uri="{FF2B5EF4-FFF2-40B4-BE49-F238E27FC236}">
                <a16:creationId xmlns:a16="http://schemas.microsoft.com/office/drawing/2014/main" xmlns="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06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столбца маке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 rtlCol="0">
            <a:normAutofit/>
          </a:bodyPr>
          <a:lstStyle>
            <a:lvl1pPr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0F349F3-2C28-5A44-EDFC-75FD6CA95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 rtlCol="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ru-RU" sz="1800"/>
            </a:lvl1pPr>
            <a:lvl2pPr>
              <a:spcBef>
                <a:spcPts val="1000"/>
              </a:spcBef>
              <a:spcAft>
                <a:spcPts val="1200"/>
              </a:spcAft>
              <a:defRPr lang="ru-RU" sz="1600"/>
            </a:lvl2pPr>
            <a:lvl3pPr>
              <a:spcBef>
                <a:spcPts val="1000"/>
              </a:spcBef>
              <a:spcAft>
                <a:spcPts val="1200"/>
              </a:spcAft>
              <a:defRPr lang="ru-RU" sz="1400"/>
            </a:lvl3pPr>
            <a:lvl4pPr>
              <a:spcBef>
                <a:spcPts val="1000"/>
              </a:spcBef>
              <a:spcAft>
                <a:spcPts val="1200"/>
              </a:spcAft>
              <a:defRPr lang="ru-RU" sz="1200"/>
            </a:lvl4pPr>
            <a:lvl5pPr>
              <a:spcBef>
                <a:spcPts val="1000"/>
              </a:spcBef>
              <a:spcAft>
                <a:spcPts val="1200"/>
              </a:spcAft>
              <a:defRPr lang="ru-RU" sz="12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xmlns="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 rtlCol="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ru-RU" sz="1800"/>
            </a:lvl1pPr>
            <a:lvl2pPr>
              <a:spcBef>
                <a:spcPts val="1000"/>
              </a:spcBef>
              <a:spcAft>
                <a:spcPts val="1200"/>
              </a:spcAft>
              <a:defRPr lang="ru-RU" sz="1600"/>
            </a:lvl2pPr>
            <a:lvl3pPr>
              <a:spcBef>
                <a:spcPts val="1000"/>
              </a:spcBef>
              <a:spcAft>
                <a:spcPts val="1200"/>
              </a:spcAft>
              <a:defRPr lang="ru-RU" sz="1400"/>
            </a:lvl3pPr>
            <a:lvl4pPr>
              <a:spcBef>
                <a:spcPts val="1000"/>
              </a:spcBef>
              <a:spcAft>
                <a:spcPts val="1200"/>
              </a:spcAft>
              <a:defRPr lang="ru-RU" sz="1200"/>
            </a:lvl4pPr>
            <a:lvl5pPr>
              <a:spcBef>
                <a:spcPts val="1000"/>
              </a:spcBef>
              <a:spcAft>
                <a:spcPts val="1200"/>
              </a:spcAft>
              <a:defRPr lang="ru-RU" sz="12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xmlns="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94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столбца маке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 rtlCol="0">
            <a:normAutofit/>
          </a:bodyPr>
          <a:lstStyle>
            <a:lvl1pPr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0F349F3-2C28-5A44-EDFC-75FD6CA95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 rtlCol="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ru-RU" sz="1800" b="1"/>
            </a:lvl1pPr>
            <a:lvl2pPr>
              <a:spcBef>
                <a:spcPts val="1000"/>
              </a:spcBef>
              <a:spcAft>
                <a:spcPts val="1200"/>
              </a:spcAft>
              <a:defRPr lang="ru-RU" sz="1600" b="1"/>
            </a:lvl2pPr>
            <a:lvl3pPr>
              <a:spcBef>
                <a:spcPts val="1000"/>
              </a:spcBef>
              <a:spcAft>
                <a:spcPts val="1200"/>
              </a:spcAft>
              <a:defRPr lang="ru-RU" sz="1400" b="1"/>
            </a:lvl3pPr>
            <a:lvl4pPr>
              <a:spcBef>
                <a:spcPts val="1000"/>
              </a:spcBef>
              <a:spcAft>
                <a:spcPts val="1200"/>
              </a:spcAft>
              <a:defRPr lang="ru-RU" sz="1200" b="1"/>
            </a:lvl4pPr>
            <a:lvl5pPr>
              <a:spcBef>
                <a:spcPts val="1000"/>
              </a:spcBef>
              <a:spcAft>
                <a:spcPts val="1200"/>
              </a:spcAft>
              <a:defRPr lang="ru-RU" sz="1200" b="1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xmlns="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 rtlCol="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lang="ru-RU" sz="1800"/>
            </a:lvl1pPr>
            <a:lvl2pPr>
              <a:spcBef>
                <a:spcPts val="1000"/>
              </a:spcBef>
              <a:spcAft>
                <a:spcPts val="1200"/>
              </a:spcAft>
              <a:defRPr lang="ru-RU" sz="1600"/>
            </a:lvl2pPr>
            <a:lvl3pPr>
              <a:spcBef>
                <a:spcPts val="1000"/>
              </a:spcBef>
              <a:spcAft>
                <a:spcPts val="1200"/>
              </a:spcAft>
              <a:defRPr lang="ru-RU" sz="1400"/>
            </a:lvl3pPr>
            <a:lvl4pPr>
              <a:spcBef>
                <a:spcPts val="1000"/>
              </a:spcBef>
              <a:spcAft>
                <a:spcPts val="1200"/>
              </a:spcAft>
              <a:defRPr lang="ru-RU" sz="1200"/>
            </a:lvl4pPr>
            <a:lvl5pPr>
              <a:spcBef>
                <a:spcPts val="1000"/>
              </a:spcBef>
              <a:spcAft>
                <a:spcPts val="1200"/>
              </a:spcAft>
              <a:defRPr lang="ru-RU" sz="12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xmlns="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рисун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 rtlCol="0">
            <a:normAutofit/>
          </a:bodyPr>
          <a:lstStyle>
            <a:lvl1pPr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 rtlCol="0"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lang="ru-RU"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lang="ru-RU"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lang="ru-RU"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lang="ru-RU"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lang="ru-RU" sz="140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C72AFED-AF5A-A2E9-0D36-388733BBE9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7" name="Рамка 6">
            <a:extLst>
              <a:ext uri="{FF2B5EF4-FFF2-40B4-BE49-F238E27FC236}">
                <a16:creationId xmlns:a16="http://schemas.microsoft.com/office/drawing/2014/main" xmlns="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90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rcRect t="16534" b="23417"/>
          <a:stretch>
            <a:fillRect/>
          </a:stretch>
        </p:blipFill>
        <p:spPr>
          <a:xfrm>
            <a:off x="1" y="0"/>
            <a:ext cx="12192000" cy="493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523" y="5053445"/>
            <a:ext cx="10884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Земля в Солнечной системе. </a:t>
            </a:r>
          </a:p>
          <a:p>
            <a:r>
              <a:rPr lang="ru-RU" sz="2800" b="1" dirty="0" smtClean="0"/>
              <a:t>Гипотезы возникновения Земли. Форма, размеры Земли, их географические </a:t>
            </a:r>
            <a:r>
              <a:rPr lang="ru-RU" sz="2800" b="1" dirty="0" smtClean="0"/>
              <a:t>следствия.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62655" y="374073"/>
            <a:ext cx="247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Класс   Урок 21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лампочка уг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91165" y="0"/>
            <a:ext cx="1286256" cy="774192"/>
          </a:xfrm>
          <a:prstGeom prst="rect">
            <a:avLst/>
          </a:prstGeom>
        </p:spPr>
      </p:pic>
      <p:pic>
        <p:nvPicPr>
          <p:cNvPr id="10" name="Рисунок 9" descr="уг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546" y="6211877"/>
            <a:ext cx="603454" cy="64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36859" y="832512"/>
            <a:ext cx="571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Возникновение  Земли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9605" y="1869742"/>
            <a:ext cx="56638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Человечество на протяжении всей своей истории пытается изучить Землю, понять, как она устроена, как она возникла.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Существует </a:t>
            </a:r>
            <a:r>
              <a:rPr lang="ru-RU" b="1" dirty="0" smtClean="0">
                <a:solidFill>
                  <a:srgbClr val="C00000"/>
                </a:solidFill>
              </a:rPr>
              <a:t>большое количество легенд и мифов </a:t>
            </a:r>
            <a:r>
              <a:rPr lang="ru-RU" dirty="0" smtClean="0"/>
              <a:t>о происхождении Земли. Все они рассказывают, что наша планета была создана многочисленными богами или героями мифов.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 XVIII веку учёные накопили довольно много знаний о нашей планете, о космосе и Вселенной. В это время начали предлагаться первые </a:t>
            </a:r>
            <a:r>
              <a:rPr lang="ru-RU" b="1" dirty="0" smtClean="0">
                <a:solidFill>
                  <a:srgbClr val="C00000"/>
                </a:solidFill>
              </a:rPr>
              <a:t>научные гипотезы</a:t>
            </a:r>
            <a:r>
              <a:rPr lang="ru-RU" dirty="0" smtClean="0">
                <a:solidFill>
                  <a:srgbClr val="C00000"/>
                </a:solidFill>
              </a:rPr>
              <a:t> о </a:t>
            </a:r>
            <a:r>
              <a:rPr lang="ru-RU" dirty="0" smtClean="0"/>
              <a:t>том, как образовались Земля и другие планеты Солнечной системы.</a:t>
            </a:r>
          </a:p>
          <a:p>
            <a:endParaRPr lang="ru-RU" dirty="0"/>
          </a:p>
        </p:txBody>
      </p:sp>
      <p:pic>
        <p:nvPicPr>
          <p:cNvPr id="8" name="Рисунок 7" descr="i (9).jpg"/>
          <p:cNvPicPr>
            <a:picLocks noChangeAspect="1"/>
          </p:cNvPicPr>
          <p:nvPr/>
        </p:nvPicPr>
        <p:blipFill>
          <a:blip r:embed="rId2"/>
          <a:srcRect l="46678" r="6405"/>
          <a:stretch>
            <a:fillRect/>
          </a:stretch>
        </p:blipFill>
        <p:spPr>
          <a:xfrm>
            <a:off x="0" y="0"/>
            <a:ext cx="5718412" cy="6858000"/>
          </a:xfrm>
          <a:prstGeom prst="rect">
            <a:avLst/>
          </a:prstGeom>
        </p:spPr>
      </p:pic>
      <p:pic>
        <p:nvPicPr>
          <p:cNvPr id="10" name="Рисунок 9" descr="white-speech-bubble-with-interrogation-sign-message-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619" y="1268958"/>
            <a:ext cx="3562350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535" y="3803893"/>
            <a:ext cx="3455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Гипотеза Ж. Бюффона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Buffon17071788.jpg"/>
          <p:cNvPicPr>
            <a:picLocks noChangeAspect="1"/>
          </p:cNvPicPr>
          <p:nvPr/>
        </p:nvPicPr>
        <p:blipFill>
          <a:blip r:embed="rId2"/>
          <a:srcRect t="5622" r="16781" b="24910"/>
          <a:stretch>
            <a:fillRect/>
          </a:stretch>
        </p:blipFill>
        <p:spPr>
          <a:xfrm>
            <a:off x="815234" y="464024"/>
            <a:ext cx="2583058" cy="3196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376" y="4353635"/>
            <a:ext cx="5431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Жорж Бюффон</a:t>
            </a:r>
            <a:r>
              <a:rPr lang="ru-RU" sz="2000" dirty="0" smtClean="0"/>
              <a:t> предположил, что планеты Солнечной системы возникли в результате столкновения кометы с Солнцем. 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Крупные </a:t>
            </a:r>
            <a:r>
              <a:rPr lang="ru-RU" sz="2000" b="1" dirty="0" smtClean="0">
                <a:solidFill>
                  <a:srgbClr val="C00000"/>
                </a:solidFill>
              </a:rPr>
              <a:t>«брызги», </a:t>
            </a:r>
            <a:r>
              <a:rPr lang="ru-RU" sz="2000" dirty="0" smtClean="0"/>
              <a:t>которые образовались в результате удара, остывая, положили начало формированию планет и Земле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pic>
        <p:nvPicPr>
          <p:cNvPr id="10" name="Рисунок 9" descr="Скриншот 02-02-2026 195019.jpg"/>
          <p:cNvPicPr>
            <a:picLocks noChangeAspect="1"/>
          </p:cNvPicPr>
          <p:nvPr/>
        </p:nvPicPr>
        <p:blipFill>
          <a:blip r:embed="rId3"/>
          <a:srcRect l="3241" t="5270" r="6330" b="8809"/>
          <a:stretch>
            <a:fillRect/>
          </a:stretch>
        </p:blipFill>
        <p:spPr>
          <a:xfrm>
            <a:off x="5895832" y="421009"/>
            <a:ext cx="6090693" cy="59388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35022" y="1310185"/>
            <a:ext cx="524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Гипотеза И. Канта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800pxKantgemaelde3.jpg"/>
          <p:cNvPicPr>
            <a:picLocks noChangeAspect="1"/>
          </p:cNvPicPr>
          <p:nvPr/>
        </p:nvPicPr>
        <p:blipFill>
          <a:blip r:embed="rId3"/>
          <a:srcRect t="6811"/>
          <a:stretch>
            <a:fillRect/>
          </a:stretch>
        </p:blipFill>
        <p:spPr>
          <a:xfrm>
            <a:off x="518615" y="423080"/>
            <a:ext cx="3070746" cy="3734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07724" y="2279176"/>
            <a:ext cx="77382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Иммануил</a:t>
            </a:r>
            <a:r>
              <a:rPr lang="ru-RU" sz="2000" b="1" dirty="0" smtClean="0">
                <a:solidFill>
                  <a:srgbClr val="C00000"/>
                </a:solidFill>
              </a:rPr>
              <a:t> Кант</a:t>
            </a:r>
            <a:r>
              <a:rPr lang="ru-RU" sz="2000" dirty="0" smtClean="0">
                <a:solidFill>
                  <a:srgbClr val="C00000"/>
                </a:solidFill>
              </a:rPr>
              <a:t> </a:t>
            </a:r>
            <a:r>
              <a:rPr lang="ru-RU" sz="2000" dirty="0" smtClean="0"/>
              <a:t>высказал гипотезу о происхождении планет и Солнца из </a:t>
            </a:r>
            <a:r>
              <a:rPr lang="ru-RU" sz="2000" b="1" dirty="0" smtClean="0">
                <a:solidFill>
                  <a:srgbClr val="C00000"/>
                </a:solidFill>
              </a:rPr>
              <a:t>гигантского холодного пылевого облака</a:t>
            </a:r>
            <a:r>
              <a:rPr lang="ru-RU" sz="2000" dirty="0" smtClean="0"/>
              <a:t>. Частицы этого облака образовывали сгустки. Со временем эти сгустки становились всё больше и больше и превратились в объекты Солнечной системы.</a:t>
            </a:r>
            <a:endParaRPr lang="ru-RU" sz="2000" dirty="0"/>
          </a:p>
        </p:txBody>
      </p:sp>
      <p:pic>
        <p:nvPicPr>
          <p:cNvPr id="12" name="Рисунок 11" descr="planetartysystemformationw19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" y="4316883"/>
            <a:ext cx="12178473" cy="23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10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89802" y="1224464"/>
            <a:ext cx="317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Гипотеза П. Лапласа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PierreSimondeLaplacebyJohannErnstHeinsius17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9" y="455653"/>
            <a:ext cx="2903164" cy="37069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2101755"/>
            <a:ext cx="8011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Пьер Лаплас</a:t>
            </a:r>
            <a:r>
              <a:rPr lang="ru-RU" sz="2000" dirty="0" smtClean="0"/>
              <a:t> высказал теорию о том, что все объекты Солнечной системы сформировались из </a:t>
            </a:r>
            <a:r>
              <a:rPr lang="ru-RU" sz="2000" b="1" dirty="0" smtClean="0">
                <a:solidFill>
                  <a:srgbClr val="C00000"/>
                </a:solidFill>
              </a:rPr>
              <a:t>раскалённого газового облака</a:t>
            </a:r>
            <a:r>
              <a:rPr lang="ru-RU" sz="2000" dirty="0" smtClean="0"/>
              <a:t>, которое постоянно вращалось. Сжатие этого облака произошло в результате постепенного остывания. Затем образовались кольца разного радиуса. Кольца уплотнялись и образовывали планеты, а центральный сгусток превратился в Солнце.</a:t>
            </a:r>
            <a:endParaRPr lang="ru-RU" sz="2000" dirty="0"/>
          </a:p>
        </p:txBody>
      </p:sp>
      <p:pic>
        <p:nvPicPr>
          <p:cNvPr id="9" name="Рисунок 8" descr="planetformationw23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2740"/>
            <a:ext cx="12192000" cy="2575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94578" y="791571"/>
            <a:ext cx="582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Гипотеза Д. Джинса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JamesHopwoodJe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90" y="577414"/>
            <a:ext cx="2546634" cy="3606034"/>
          </a:xfrm>
          <a:prstGeom prst="rect">
            <a:avLst/>
          </a:prstGeom>
        </p:spPr>
      </p:pic>
      <p:pic>
        <p:nvPicPr>
          <p:cNvPr id="10" name="Рисунок 9" descr="sundebreew277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34882"/>
            <a:ext cx="12192000" cy="22231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5713" y="1937982"/>
            <a:ext cx="7861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 1919 году </a:t>
            </a:r>
            <a:r>
              <a:rPr lang="ru-RU" sz="2000" b="1" dirty="0" smtClean="0">
                <a:solidFill>
                  <a:srgbClr val="C00000"/>
                </a:solidFill>
              </a:rPr>
              <a:t>Джеймс Джинс</a:t>
            </a:r>
            <a:r>
              <a:rPr lang="ru-RU" sz="2000" dirty="0" smtClean="0"/>
              <a:t> выдвинул теорию, согласно которой все объекты Солнечной системы образовались из вещества Солнца, которое было вырвано из него в результате близкого прохождения рядом </a:t>
            </a:r>
            <a:r>
              <a:rPr lang="ru-RU" sz="2000" dirty="0" err="1" smtClean="0"/>
              <a:t>c</a:t>
            </a:r>
            <a:r>
              <a:rPr lang="ru-RU" sz="2000" dirty="0" smtClean="0"/>
              <a:t> ним какой-то звезды. </a:t>
            </a:r>
            <a:endParaRPr lang="ru-RU" sz="2000" dirty="0" smtClean="0"/>
          </a:p>
          <a:p>
            <a:r>
              <a:rPr lang="ru-RU" sz="2000" dirty="0" smtClean="0"/>
              <a:t>Сгустки </a:t>
            </a:r>
            <a:r>
              <a:rPr lang="ru-RU" sz="2000" dirty="0" smtClean="0"/>
              <a:t>этого вещества дали начало планетам Солнечной системы.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6255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A38ADE9-D6F5-84F7-8489-6CDEB832E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67786" y="982639"/>
            <a:ext cx="746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Гипотеза О. Шмидта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4012" y="1637732"/>
            <a:ext cx="6851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Отто</a:t>
            </a:r>
            <a:r>
              <a:rPr lang="ru-RU" sz="2000" b="1" dirty="0" smtClean="0"/>
              <a:t> Юльевич Шмидт</a:t>
            </a:r>
            <a:r>
              <a:rPr lang="ru-RU" sz="2000" dirty="0" smtClean="0"/>
              <a:t> в 1944 г. выдвинул свою теорию образования планет в результате конденсации газово-пылевого облака, которое миллиарды лет назад окружало Солнце. Это облако состояло из пыли и газа. В хаотичном движении частички облака слипались и образовывали сгустки. Планеты Солнечной системы образовались из этих сгустков.</a:t>
            </a:r>
          </a:p>
          <a:p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  <p:pic>
        <p:nvPicPr>
          <p:cNvPr id="13" name="Рисунок 12" descr="ПортретакадемикаОЮШмид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83" y="556055"/>
            <a:ext cx="4160860" cy="3313085"/>
          </a:xfrm>
          <a:prstGeom prst="rect">
            <a:avLst/>
          </a:prstGeom>
        </p:spPr>
      </p:pic>
      <p:pic>
        <p:nvPicPr>
          <p:cNvPr id="14" name="Рисунок 13" descr="Скриншот 02-02-2026 204549.jpg"/>
          <p:cNvPicPr>
            <a:picLocks noChangeAspect="1"/>
          </p:cNvPicPr>
          <p:nvPr/>
        </p:nvPicPr>
        <p:blipFill>
          <a:blip r:embed="rId4"/>
          <a:srcRect b="6912"/>
          <a:stretch>
            <a:fillRect/>
          </a:stretch>
        </p:blipFill>
        <p:spPr>
          <a:xfrm>
            <a:off x="-17287" y="4101153"/>
            <a:ext cx="12209287" cy="27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50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>
            <a:off x="6892119" y="163773"/>
            <a:ext cx="5049672" cy="1473958"/>
          </a:xfrm>
          <a:prstGeom prst="cloudCallout">
            <a:avLst>
              <a:gd name="adj1" fmla="val -62212"/>
              <a:gd name="adj2" fmla="val 1986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0AD58C6-6F47-0261-9611-E968042F5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60609" y="401558"/>
            <a:ext cx="43536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AmadeusAP" pitchFamily="82" charset="-52"/>
              </a:rPr>
              <a:t>Теории Канта, Лапласа, Шмидта заложили основы современных представлений о возникновении Солнечной системы и всех её объектов.</a:t>
            </a:r>
            <a:endParaRPr lang="ru-RU" sz="1700" dirty="0">
              <a:latin typeface="AmadeusAP" pitchFamily="8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5050" y="70382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Современные представления о возникновении Солнца и планет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5868" y="1690006"/>
            <a:ext cx="11268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Современное представление о возникновении Солнца и планет заключается в одновременном формировании их из </a:t>
            </a:r>
            <a:r>
              <a:rPr lang="ru-RU" b="1" dirty="0" smtClean="0"/>
              <a:t>межзвёздного вещества</a:t>
            </a:r>
            <a:r>
              <a:rPr lang="ru-RU" dirty="0" smtClean="0"/>
              <a:t>, которое включало в себя </a:t>
            </a:r>
            <a:r>
              <a:rPr lang="ru-RU" b="1" dirty="0" smtClean="0"/>
              <a:t>частицы пыли</a:t>
            </a:r>
            <a:r>
              <a:rPr lang="ru-RU" dirty="0" smtClean="0"/>
              <a:t> и </a:t>
            </a:r>
            <a:r>
              <a:rPr lang="ru-RU" b="1" dirty="0" smtClean="0"/>
              <a:t>газа</a:t>
            </a:r>
            <a:r>
              <a:rPr lang="ru-RU" dirty="0" smtClean="0"/>
              <a:t>. Из крупного сгустка этих частиц образовалось Солнце, вокруг него вращалось </a:t>
            </a:r>
            <a:r>
              <a:rPr lang="ru-RU" b="1" dirty="0" smtClean="0"/>
              <a:t>газово</a:t>
            </a:r>
            <a:r>
              <a:rPr lang="ru-RU" dirty="0" smtClean="0"/>
              <a:t>-</a:t>
            </a:r>
            <a:r>
              <a:rPr lang="ru-RU" b="1" dirty="0" smtClean="0"/>
              <a:t>пылевое</a:t>
            </a:r>
            <a:r>
              <a:rPr lang="ru-RU" dirty="0" smtClean="0"/>
              <a:t> облако в форме диска. Плотные сгустки этого облака стали планетами.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2221" y="5608935"/>
            <a:ext cx="11377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Выдвигались самые разнообразные гипотезы о развитии Солнечной системы и возникновении планет, учёные их дополняли, развивали. В современной теории также много загадок, неясностей, которые в будущем придётся решить, объяснить </a:t>
            </a:r>
            <a:r>
              <a:rPr lang="ru-RU" dirty="0" smtClean="0"/>
              <a:t>или выдвинуть </a:t>
            </a:r>
            <a:r>
              <a:rPr lang="ru-RU" dirty="0" smtClean="0"/>
              <a:t>совершенно новую гипотезу.</a:t>
            </a:r>
            <a:endParaRPr lang="ru-RU" dirty="0"/>
          </a:p>
        </p:txBody>
      </p:sp>
      <p:pic>
        <p:nvPicPr>
          <p:cNvPr id="14" name="Рисунок 13" descr="collide2w22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81" y="2961564"/>
            <a:ext cx="11342806" cy="25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07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D8CC2E-BB8C-CF5A-C460-C662927C0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404883" y="362635"/>
            <a:ext cx="7105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Форма, размеры Земли,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их </a:t>
            </a:r>
            <a:r>
              <a:rPr lang="ru-RU" sz="2400" b="1" dirty="0" smtClean="0">
                <a:solidFill>
                  <a:srgbClr val="C00000"/>
                </a:solidFill>
              </a:rPr>
              <a:t>географические следствия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797" y="1337481"/>
            <a:ext cx="11136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Земля по форме </a:t>
            </a:r>
            <a:r>
              <a:rPr lang="ru-RU" b="1" dirty="0" smtClean="0">
                <a:solidFill>
                  <a:srgbClr val="C00000"/>
                </a:solidFill>
              </a:rPr>
              <a:t>не является идеальным шаром</a:t>
            </a:r>
            <a:r>
              <a:rPr lang="ru-RU" dirty="0" smtClean="0"/>
              <a:t> — впервые такое предположение выдвинул Исаак Ньютон. </a:t>
            </a:r>
            <a:r>
              <a:rPr lang="ru-RU" dirty="0" smtClean="0"/>
              <a:t>Планета из-за </a:t>
            </a:r>
            <a:r>
              <a:rPr lang="ru-RU" dirty="0" smtClean="0"/>
              <a:t>вращения вокруг своей оси </a:t>
            </a:r>
            <a:r>
              <a:rPr lang="ru-RU" b="1" dirty="0" smtClean="0"/>
              <a:t>сплюснута у полюсов </a:t>
            </a:r>
            <a:r>
              <a:rPr lang="ru-RU" dirty="0" smtClean="0"/>
              <a:t>— </a:t>
            </a:r>
            <a:r>
              <a:rPr lang="ru-RU" i="1" dirty="0" smtClean="0"/>
              <a:t>полярный радиус </a:t>
            </a:r>
            <a:r>
              <a:rPr lang="ru-RU" dirty="0" smtClean="0"/>
              <a:t>меньше </a:t>
            </a:r>
            <a:r>
              <a:rPr lang="ru-RU" i="1" dirty="0" smtClean="0"/>
              <a:t>экваториального</a:t>
            </a:r>
            <a:r>
              <a:rPr lang="ru-RU" dirty="0" smtClean="0"/>
              <a:t> примерно на 21,3 км. </a:t>
            </a:r>
            <a:endParaRPr lang="ru-RU" dirty="0" smtClean="0"/>
          </a:p>
          <a:p>
            <a:r>
              <a:rPr lang="ru-RU" dirty="0" smtClean="0"/>
              <a:t>Более </a:t>
            </a:r>
            <a:r>
              <a:rPr lang="ru-RU" dirty="0" smtClean="0"/>
              <a:t>поздние измерения показали, что длины северного и южного полярных радиусов тоже различны. Такую сложную форму планеты назвали </a:t>
            </a:r>
            <a:r>
              <a:rPr lang="ru-RU" i="1" dirty="0" smtClean="0"/>
              <a:t>геоидом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59189" y="30219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Геоид</a:t>
            </a:r>
            <a:r>
              <a:rPr lang="ru-RU" sz="2400" dirty="0" smtClean="0"/>
              <a:t> — форма Земли, ограниченная невозмущённой поверхностью Мирового океана, мысленно продолженной под материками.</a:t>
            </a:r>
            <a:endParaRPr lang="ru-RU" sz="2400" dirty="0"/>
          </a:p>
        </p:txBody>
      </p:sp>
      <p:pic>
        <p:nvPicPr>
          <p:cNvPr id="15" name="Рисунок 14" descr="Earth_s_geoid_as_seen_by_GOC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60562" y="1692322"/>
            <a:ext cx="7997588" cy="599819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513696" y="4708478"/>
            <a:ext cx="5145205" cy="1828799"/>
            <a:chOff x="6537278" y="4599296"/>
            <a:chExt cx="5145205" cy="1828799"/>
          </a:xfrm>
        </p:grpSpPr>
        <p:sp>
          <p:nvSpPr>
            <p:cNvPr id="16" name="Выноска-облако 15"/>
            <p:cNvSpPr/>
            <p:nvPr/>
          </p:nvSpPr>
          <p:spPr>
            <a:xfrm>
              <a:off x="6537278" y="4599296"/>
              <a:ext cx="5145205" cy="1828799"/>
            </a:xfrm>
            <a:prstGeom prst="cloudCallout">
              <a:avLst>
                <a:gd name="adj1" fmla="val -66456"/>
                <a:gd name="adj2" fmla="val -14464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65076" y="4844956"/>
              <a:ext cx="4094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madeusAP" pitchFamily="82" charset="-52"/>
                </a:rPr>
                <a:t>Для картографических изображений Земля обычно принимается за эллипсоид, а для упрощённых математических расчётов — за шар радиусом 6 371 км.</a:t>
              </a:r>
              <a:endParaRPr lang="ru-RU" dirty="0">
                <a:latin typeface="AmadeusAP" pitchFamily="82" charset="-52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390866" y="3070747"/>
            <a:ext cx="136477" cy="15012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75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244084A-0289-782C-C2AC-07E397FB0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46209" y="1419367"/>
            <a:ext cx="54863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Планета Земля</a:t>
            </a:r>
            <a:r>
              <a:rPr lang="ru-RU" sz="20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Масса </a:t>
            </a:r>
            <a:r>
              <a:rPr lang="ru-RU" sz="2000" dirty="0" smtClean="0"/>
              <a:t> </a:t>
            </a:r>
            <a:r>
              <a:rPr lang="ru-RU" sz="2000" dirty="0" smtClean="0"/>
              <a:t>— 5973600000000000000000000 кг.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Радиус</a:t>
            </a:r>
            <a:r>
              <a:rPr lang="ru-RU" sz="2000" dirty="0" smtClean="0"/>
              <a:t> — 6371 км.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Площадь поверхности </a:t>
            </a:r>
            <a:r>
              <a:rPr lang="ru-RU" sz="2000" dirty="0" smtClean="0"/>
              <a:t>— 510 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км².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Длина экватора </a:t>
            </a:r>
            <a:r>
              <a:rPr lang="ru-RU" sz="2000" dirty="0" smtClean="0"/>
              <a:t>— около 40000 км.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Среднее расстояние от Солнца </a:t>
            </a:r>
            <a:r>
              <a:rPr lang="ru-RU" sz="2000" dirty="0" smtClean="0"/>
              <a:t>— около 150 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км.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Период обращения вокруг Солнца </a:t>
            </a:r>
            <a:r>
              <a:rPr lang="ru-RU" sz="2000" dirty="0" smtClean="0"/>
              <a:t>— 365 дней.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Орбитальная скорость </a:t>
            </a:r>
            <a:r>
              <a:rPr lang="ru-RU" sz="2000" dirty="0" smtClean="0"/>
              <a:t>— около 30 км/с.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Период вращения вокруг своей оси </a:t>
            </a:r>
            <a:r>
              <a:rPr lang="ru-RU" sz="2000" dirty="0" smtClean="0"/>
              <a:t>— 24 часа.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Число спутников </a:t>
            </a:r>
            <a:r>
              <a:rPr lang="ru-RU" sz="2000" dirty="0" smtClean="0"/>
              <a:t>— 1 (Луна).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Состав атмосферы </a:t>
            </a:r>
            <a:r>
              <a:rPr lang="ru-RU" sz="2000" dirty="0" smtClean="0"/>
              <a:t>— азот, кислород, углекислый газ.</a:t>
            </a:r>
          </a:p>
          <a:p>
            <a:endParaRPr lang="ru-RU" sz="2000" dirty="0"/>
          </a:p>
        </p:txBody>
      </p:sp>
      <p:pic>
        <p:nvPicPr>
          <p:cNvPr id="10" name="Рисунок 9" descr="1-040920212142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32" y="1705970"/>
            <a:ext cx="5637602" cy="411201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486769" y="458170"/>
            <a:ext cx="7105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Форма, размеры Земли,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их </a:t>
            </a:r>
            <a:r>
              <a:rPr lang="ru-RU" sz="2400" b="1" dirty="0" smtClean="0">
                <a:solidFill>
                  <a:srgbClr val="C00000"/>
                </a:solidFill>
              </a:rPr>
              <a:t>географические следствия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54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1B27BAD-9602-6B60-C782-2749DB990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 rtl="0"/>
              <a:t>19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6651" y="1050877"/>
            <a:ext cx="59777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Земля</a:t>
            </a:r>
            <a:r>
              <a:rPr lang="ru-RU" sz="2000" dirty="0" smtClean="0"/>
              <a:t> — единственная планета Солнечной системы, на которой </a:t>
            </a:r>
            <a:r>
              <a:rPr lang="ru-RU" sz="2000" b="1" dirty="0" smtClean="0">
                <a:solidFill>
                  <a:srgbClr val="C00000"/>
                </a:solidFill>
              </a:rPr>
              <a:t>существует жизнь. </a:t>
            </a:r>
            <a:r>
              <a:rPr lang="ru-RU" sz="2000" dirty="0" smtClean="0"/>
              <a:t>Земля обладает всеми нужными условиями для комфортной деятельности живых организмов: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/>
              <a:t>необходимое количество тепла и солнечного света;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/>
              <a:t>наличие в атмосфере кислорода и углекислого газа, поддержание зелёными растениями баланса кислорода;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/>
              <a:t>озоновый слой защищает от ультрафиолетового излучения;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/>
              <a:t>магнитное поле Земли защищает от космических лучей;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000" dirty="0" smtClean="0"/>
              <a:t>достаточное количество воды и влаги на Земле, содержание воды в трёх состояниях</a:t>
            </a:r>
          </a:p>
          <a:p>
            <a:endParaRPr lang="ru-RU" sz="2000" dirty="0"/>
          </a:p>
        </p:txBody>
      </p:sp>
      <p:pic>
        <p:nvPicPr>
          <p:cNvPr id="10" name="Рисунок 9" descr="planet-earth-white-background-cartoon-style-generative-ai_676326-1343.jpg"/>
          <p:cNvPicPr>
            <a:picLocks noChangeAspect="1"/>
          </p:cNvPicPr>
          <p:nvPr/>
        </p:nvPicPr>
        <p:blipFill>
          <a:blip r:embed="rId3"/>
          <a:srcRect l="11623" t="5996" r="9182" b="8629"/>
          <a:stretch>
            <a:fillRect/>
          </a:stretch>
        </p:blipFill>
        <p:spPr>
          <a:xfrm>
            <a:off x="504967" y="955343"/>
            <a:ext cx="4722125" cy="5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36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8BAF79-0500-40C2-BF42-3C04EB9BA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00" b="12222"/>
          <a:stretch>
            <a:fillRect/>
          </a:stretch>
        </p:blipFill>
        <p:spPr>
          <a:xfrm>
            <a:off x="0" y="0"/>
            <a:ext cx="12192000" cy="49911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DE94D1D9-7510-4565-BEA1-FE8E58B7DB90}"/>
              </a:ext>
            </a:extLst>
          </p:cNvPr>
          <p:cNvSpPr/>
          <p:nvPr/>
        </p:nvSpPr>
        <p:spPr>
          <a:xfrm>
            <a:off x="502228" y="4913035"/>
            <a:ext cx="11329554" cy="172329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C00000"/>
                </a:solidFill>
              </a:rPr>
              <a:t>Солнечная система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– планетная система, включающая в себя центральную звезду – Солнце и все естественные космические объекты, обращающиеся вокруг Солнца.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2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/>
          <a:srcRect t="16534" b="23417"/>
          <a:stretch>
            <a:fillRect/>
          </a:stretch>
        </p:blipFill>
        <p:spPr>
          <a:xfrm>
            <a:off x="1" y="0"/>
            <a:ext cx="12192000" cy="4933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7104" y="5158854"/>
            <a:ext cx="1053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 информации </a:t>
            </a:r>
          </a:p>
          <a:p>
            <a:r>
              <a:rPr lang="en-US" dirty="0" smtClean="0"/>
              <a:t>https</a:t>
            </a:r>
            <a:r>
              <a:rPr lang="en-US" dirty="0" smtClean="0"/>
              <a:t>://www.yaklass.ru/p/geografiya/5-klass/zemlia-planeta-solnechnoi-sistemy-163477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384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D9066CC6-F0DF-4CBE-BD07-FD8C4947DD6F}"/>
              </a:ext>
            </a:extLst>
          </p:cNvPr>
          <p:cNvSpPr/>
          <p:nvPr/>
        </p:nvSpPr>
        <p:spPr>
          <a:xfrm>
            <a:off x="656891" y="5616287"/>
            <a:ext cx="10967073" cy="800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</a:rPr>
              <a:t>Планета Земля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входит в состав Солнечной системы</a:t>
            </a:r>
          </a:p>
        </p:txBody>
      </p:sp>
      <p:pic>
        <p:nvPicPr>
          <p:cNvPr id="5" name="Рисунок 4" descr="shutterstock1029243295w3550.jpg"/>
          <p:cNvPicPr>
            <a:picLocks noChangeAspect="1"/>
          </p:cNvPicPr>
          <p:nvPr/>
        </p:nvPicPr>
        <p:blipFill>
          <a:blip r:embed="rId2"/>
          <a:srcRect t="11389" b="9444"/>
          <a:stretch>
            <a:fillRect/>
          </a:stretch>
        </p:blipFill>
        <p:spPr>
          <a:xfrm>
            <a:off x="0" y="0"/>
            <a:ext cx="121729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45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D9066CC6-F0DF-4CBE-BD07-FD8C4947DD6F}"/>
              </a:ext>
            </a:extLst>
          </p:cNvPr>
          <p:cNvSpPr/>
          <p:nvPr/>
        </p:nvSpPr>
        <p:spPr>
          <a:xfrm>
            <a:off x="429492" y="5699414"/>
            <a:ext cx="11111344" cy="800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</a:rPr>
              <a:t>Планета Земля 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</a:rPr>
              <a:t>входит в состав Солнечной системы</a:t>
            </a:r>
          </a:p>
        </p:txBody>
      </p:sp>
      <p:pic>
        <p:nvPicPr>
          <p:cNvPr id="5" name="Рисунок 4" descr="shutterstock1029243295w3550.jpg"/>
          <p:cNvPicPr>
            <a:picLocks noChangeAspect="1"/>
          </p:cNvPicPr>
          <p:nvPr/>
        </p:nvPicPr>
        <p:blipFill>
          <a:blip r:embed="rId2"/>
          <a:srcRect t="11389" b="9444"/>
          <a:stretch>
            <a:fillRect/>
          </a:stretch>
        </p:blipFill>
        <p:spPr>
          <a:xfrm>
            <a:off x="0" y="0"/>
            <a:ext cx="12192000" cy="542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130809">
            <a:off x="800100" y="1276350"/>
            <a:ext cx="14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9130809">
            <a:off x="1733550" y="1219201"/>
            <a:ext cx="14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9130809">
            <a:off x="2609851" y="908507"/>
            <a:ext cx="1466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Знаем</a:t>
            </a:r>
          </a:p>
        </p:txBody>
      </p:sp>
      <p:sp>
        <p:nvSpPr>
          <p:cNvPr id="9" name="TextBox 8"/>
          <p:cNvSpPr txBox="1"/>
          <p:nvPr/>
        </p:nvSpPr>
        <p:spPr>
          <a:xfrm rot="19130809">
            <a:off x="3467100" y="1295400"/>
            <a:ext cx="14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9130809">
            <a:off x="5181599" y="647699"/>
            <a:ext cx="14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9130809">
            <a:off x="7315199" y="647700"/>
            <a:ext cx="14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8895665">
            <a:off x="9467850" y="1066801"/>
            <a:ext cx="146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Утром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8532101">
            <a:off x="10563007" y="803695"/>
            <a:ext cx="223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пилюли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62826" y="3856944"/>
            <a:ext cx="211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Меркурий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089824" y="3888592"/>
            <a:ext cx="182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Венера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080424" y="3869542"/>
            <a:ext cx="182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880524" y="3926692"/>
            <a:ext cx="182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Марс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413183" y="4172611"/>
            <a:ext cx="182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Юпитер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842924" y="4021942"/>
            <a:ext cx="182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Сатурн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8881274" y="3888592"/>
            <a:ext cx="182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0290974" y="3907642"/>
            <a:ext cx="1821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Нептун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56218" y="1235562"/>
            <a:ext cx="53062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Между всеми небесными телами во Вселенной существуют </a:t>
            </a:r>
            <a:r>
              <a:rPr lang="ru-RU" sz="2000" b="1" dirty="0" smtClean="0">
                <a:solidFill>
                  <a:srgbClr val="C00000"/>
                </a:solidFill>
              </a:rPr>
              <a:t>силы взаимного притяжения</a:t>
            </a:r>
            <a:r>
              <a:rPr lang="ru-RU" sz="2000" b="1" dirty="0" smtClean="0"/>
              <a:t>. </a:t>
            </a:r>
            <a:endParaRPr lang="ru-RU" sz="2000" b="1" dirty="0" smtClean="0"/>
          </a:p>
          <a:p>
            <a:r>
              <a:rPr lang="ru-RU" sz="2000" b="1" dirty="0" smtClean="0"/>
              <a:t>Этими </a:t>
            </a:r>
            <a:r>
              <a:rPr lang="ru-RU" sz="2000" b="1" dirty="0" smtClean="0"/>
              <a:t>силами Солнце удерживает возле себя планеты и другие небесные тела.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53200" y="3770945"/>
            <a:ext cx="51400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Планета </a:t>
            </a:r>
            <a:r>
              <a:rPr lang="ru-RU" sz="2000" b="1" dirty="0" smtClean="0"/>
              <a:t>(греч. </a:t>
            </a:r>
            <a:r>
              <a:rPr lang="ru-RU" sz="2000" b="1" dirty="0" err="1" smtClean="0"/>
              <a:t>πλανήτης </a:t>
            </a:r>
            <a:r>
              <a:rPr lang="ru-RU" sz="2000" b="1" dirty="0" smtClean="0"/>
              <a:t>— «странник») — небесное тело, которое движется вокруг звезды, имеет значительную массу и близкую к шарообразной форму.</a:t>
            </a:r>
            <a:endParaRPr lang="ru-RU" sz="2000" dirty="0"/>
          </a:p>
        </p:txBody>
      </p:sp>
      <p:pic>
        <p:nvPicPr>
          <p:cNvPr id="9" name="Рисунок 8" descr="i (47).jpg"/>
          <p:cNvPicPr>
            <a:picLocks noChangeAspect="1"/>
          </p:cNvPicPr>
          <p:nvPr/>
        </p:nvPicPr>
        <p:blipFill>
          <a:blip r:embed="rId3"/>
          <a:srcRect l="27727" r="4394"/>
          <a:stretch>
            <a:fillRect/>
          </a:stretch>
        </p:blipFill>
        <p:spPr>
          <a:xfrm>
            <a:off x="0" y="0"/>
            <a:ext cx="6206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37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3"/>
          <a:srcRect t="31717" b="5455"/>
          <a:stretch>
            <a:fillRect/>
          </a:stretch>
        </p:blipFill>
        <p:spPr>
          <a:xfrm>
            <a:off x="4778472" y="1997951"/>
            <a:ext cx="7149878" cy="31714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8764" y="619919"/>
            <a:ext cx="4469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Планеты не светятся </a:t>
            </a:r>
            <a:r>
              <a:rPr lang="ru-RU" sz="2400" dirty="0" smtClean="0"/>
              <a:t>самостоятельно, а лишь отражают свет от звезды. </a:t>
            </a:r>
            <a:endParaRPr lang="ru-RU" sz="24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04386" y="1993993"/>
            <a:ext cx="4350327" cy="3162794"/>
            <a:chOff x="304800" y="330822"/>
            <a:chExt cx="4447309" cy="3312923"/>
          </a:xfrm>
        </p:grpSpPr>
        <p:pic>
          <p:nvPicPr>
            <p:cNvPr id="9" name="Рисунок 8" descr="i (3).jpg"/>
            <p:cNvPicPr>
              <a:picLocks noChangeAspect="1"/>
            </p:cNvPicPr>
            <p:nvPr/>
          </p:nvPicPr>
          <p:blipFill>
            <a:blip r:embed="rId4"/>
            <a:srcRect l="17028" t="22747" r="17699"/>
            <a:stretch>
              <a:fillRect/>
            </a:stretch>
          </p:blipFill>
          <p:spPr>
            <a:xfrm>
              <a:off x="304800" y="330822"/>
              <a:ext cx="4447309" cy="33129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18509" y="1870364"/>
              <a:ext cx="16071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Марс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 flipV="1">
              <a:off x="2466109" y="1122218"/>
              <a:ext cx="457200" cy="8035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4940490" y="963136"/>
            <a:ext cx="6687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Планеты вращаются </a:t>
            </a:r>
            <a:r>
              <a:rPr lang="ru-RU" sz="2400" dirty="0" smtClean="0"/>
              <a:t>вокруг собственной оси и вокруг Солнца.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7797" y="5357716"/>
            <a:ext cx="11122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Орбита</a:t>
            </a:r>
            <a:r>
              <a:rPr lang="ru-RU" sz="2000" b="1" dirty="0" smtClean="0"/>
              <a:t> (от лат. </a:t>
            </a:r>
            <a:r>
              <a:rPr lang="ru-RU" sz="2000" b="1" dirty="0" err="1" smtClean="0"/>
              <a:t>orbita</a:t>
            </a:r>
            <a:r>
              <a:rPr lang="ru-RU" sz="2000" b="1" dirty="0" smtClean="0"/>
              <a:t> — «колея, дорога») — путь движения планет вокруг Солнца</a:t>
            </a:r>
            <a:r>
              <a:rPr lang="ru-RU" sz="2000" b="1" dirty="0" smtClean="0"/>
              <a:t>.</a:t>
            </a:r>
          </a:p>
          <a:p>
            <a:r>
              <a:rPr lang="ru-RU" sz="2000" dirty="0" smtClean="0"/>
              <a:t>Орбиты по форме близки к окружностям.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7157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792538_800.jpg"/>
          <p:cNvPicPr>
            <a:picLocks noChangeAspect="1"/>
          </p:cNvPicPr>
          <p:nvPr/>
        </p:nvPicPr>
        <p:blipFill>
          <a:blip r:embed="rId2"/>
          <a:srcRect r="45750"/>
          <a:stretch>
            <a:fillRect/>
          </a:stretch>
        </p:blipFill>
        <p:spPr>
          <a:xfrm>
            <a:off x="7922526" y="708579"/>
            <a:ext cx="3759958" cy="328346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289" y="608295"/>
            <a:ext cx="6942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Спутник </a:t>
            </a:r>
            <a:r>
              <a:rPr lang="ru-RU" sz="2400" b="1" dirty="0" smtClean="0"/>
              <a:t>— тело Солнечной системы, небольшое по размеру и обращающееся вокруг планеты.</a:t>
            </a:r>
            <a:endParaRPr lang="ru-RU" sz="2400" dirty="0"/>
          </a:p>
        </p:txBody>
      </p:sp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480" y="1665027"/>
            <a:ext cx="7321229" cy="4490113"/>
          </a:xfrm>
          <a:prstGeom prst="rect">
            <a:avLst/>
          </a:prstGeom>
        </p:spPr>
      </p:pic>
      <p:pic>
        <p:nvPicPr>
          <p:cNvPr id="10" name="Рисунок 9" descr="1792538_800.jpg"/>
          <p:cNvPicPr>
            <a:picLocks noChangeAspect="1"/>
          </p:cNvPicPr>
          <p:nvPr/>
        </p:nvPicPr>
        <p:blipFill>
          <a:blip r:embed="rId2"/>
          <a:srcRect l="53265" t="3241" b="31799"/>
          <a:stretch>
            <a:fillRect/>
          </a:stretch>
        </p:blipFill>
        <p:spPr>
          <a:xfrm>
            <a:off x="7997591" y="3944203"/>
            <a:ext cx="3772070" cy="2483894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166281" y="5745707"/>
            <a:ext cx="398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Спутник Земли - </a:t>
            </a:r>
            <a:r>
              <a:rPr lang="ru-RU" sz="2800" b="1" dirty="0" smtClean="0">
                <a:solidFill>
                  <a:srgbClr val="C00000"/>
                </a:solidFill>
              </a:rPr>
              <a:t>Луна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5092" y="382137"/>
            <a:ext cx="108636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Состав  </a:t>
            </a:r>
            <a:r>
              <a:rPr lang="ru-RU" sz="2400" b="1" dirty="0" smtClean="0">
                <a:solidFill>
                  <a:srgbClr val="C00000"/>
                </a:solidFill>
              </a:rPr>
              <a:t>Солнечной системы 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Солнце;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большие планеты — 8;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спутники планет — более 60;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малые планеты (астероиды), кометы;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межпланетное пространство, заполненное мельчайшими твёрдыми частицами и разрежёнными газами.</a:t>
            </a:r>
          </a:p>
          <a:p>
            <a:endParaRPr lang="ru-RU" dirty="0"/>
          </a:p>
        </p:txBody>
      </p:sp>
      <p:pic>
        <p:nvPicPr>
          <p:cNvPr id="8" name="Рисунок 7" descr="i (7).jpg"/>
          <p:cNvPicPr>
            <a:picLocks noChangeAspect="1"/>
          </p:cNvPicPr>
          <p:nvPr/>
        </p:nvPicPr>
        <p:blipFill>
          <a:blip r:embed="rId2"/>
          <a:srcRect b="21269"/>
          <a:stretch>
            <a:fillRect/>
          </a:stretch>
        </p:blipFill>
        <p:spPr>
          <a:xfrm>
            <a:off x="409433" y="3029803"/>
            <a:ext cx="11450817" cy="3492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7755" y="4854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Группы планет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pngtree-empty-high-quality-speech-bubble-or-tag-cloud-blank-picture-image_132657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376"/>
            <a:ext cx="12192001" cy="4631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73135401_TF66722518_Win32" id="{19481458-DEDE-4A87-9D41-DF97F844F91A}" vid="{2922C838-1B9E-484A-BB33-8D809F3D59B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F796806-D3A7-49C6-9335-B8A0B9307F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E4FA29-61E2-42A6-9537-732ED628B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7CDA33-9251-49D0-A51A-7888AA3E063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Простая презентация о продажах</Template>
  <TotalTime>187</TotalTime>
  <Words>362</Words>
  <Application>Microsoft Office PowerPoint</Application>
  <PresentationFormat>Произвольный</PresentationFormat>
  <Paragraphs>110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Пользовательская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Olga</cp:lastModifiedBy>
  <cp:revision>20</cp:revision>
  <dcterms:created xsi:type="dcterms:W3CDTF">2025-12-13T15:56:00Z</dcterms:created>
  <dcterms:modified xsi:type="dcterms:W3CDTF">2026-02-02T18:21:24Z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