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Oswald"/>
      <p:regular r:id="rId22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Oswald-regular.fntdata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Oswald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0c500686c64855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0c500686c64855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0c500686c648553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0c500686c648553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0c500686c648553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0c500686c648553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f0176a455a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f0176a455a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f0176a455a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f0176a455a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f0176a455a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f0176a455a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1dd4a757ab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1dd4a757ab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1dd4a757ab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1dd4a757ab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0c500686c648553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0c500686c648553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f0176a455a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f0176a455a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f0176a455a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f0176a455a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f0176a455a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f0176a455a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f0176a455a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f0176a455a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f0176a455a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f0176a455a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0c500686c648553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0c500686c648553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0c500686c648553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0c500686c648553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22.png"/><Relationship Id="rId6" Type="http://schemas.openxmlformats.org/officeDocument/2006/relationships/image" Target="../media/image2.png"/><Relationship Id="rId7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9.png"/><Relationship Id="rId6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9.png"/><Relationship Id="rId6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9.png"/><Relationship Id="rId6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5" Type="http://schemas.openxmlformats.org/officeDocument/2006/relationships/image" Target="../media/image9.png"/><Relationship Id="rId6" Type="http://schemas.openxmlformats.org/officeDocument/2006/relationships/image" Target="../media/image14.png"/><Relationship Id="rId7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20727" l="17149" r="2863" t="23038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428192" cy="951750"/>
          </a:xfrm>
          <a:prstGeom prst="rect">
            <a:avLst/>
          </a:prstGeom>
          <a:noFill/>
          <a:ln>
            <a:noFill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951750"/>
            <a:ext cx="5760000" cy="3240000"/>
          </a:xfrm>
          <a:prstGeom prst="homePlate">
            <a:avLst>
              <a:gd fmla="val 50000" name="adj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sp>
        <p:nvSpPr>
          <p:cNvPr id="57" name="Google Shape;57;p13"/>
          <p:cNvSpPr/>
          <p:nvPr/>
        </p:nvSpPr>
        <p:spPr>
          <a:xfrm>
            <a:off x="8563125" y="239225"/>
            <a:ext cx="512400" cy="3759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2095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5</a:t>
            </a:r>
            <a:endParaRPr b="1"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6061825" y="4450800"/>
            <a:ext cx="3082200" cy="69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Подготовил: Семёнов Сергей Михайлович</a:t>
            </a:r>
            <a:endParaRPr b="1" sz="11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Член Челябинского регионального отделения Русского географического общества</a:t>
            </a:r>
            <a:endParaRPr b="1" sz="11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6848700" y="239225"/>
            <a:ext cx="1649400" cy="3759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2095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ГЕОГРАФИЯ</a:t>
            </a:r>
            <a:endParaRPr b="1" sz="1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900" y="4320550"/>
            <a:ext cx="747900" cy="7479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475" y="2156175"/>
            <a:ext cx="868675" cy="868675"/>
          </a:xfrm>
          <a:prstGeom prst="rect">
            <a:avLst/>
          </a:prstGeom>
          <a:noFill/>
          <a:ln>
            <a:noFill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sp>
        <p:nvSpPr>
          <p:cNvPr id="62" name="Google Shape;62;p13"/>
          <p:cNvSpPr txBox="1"/>
          <p:nvPr/>
        </p:nvSpPr>
        <p:spPr>
          <a:xfrm>
            <a:off x="5760000" y="1805550"/>
            <a:ext cx="3315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ЗЕМЛЯ В СОЛНЕЧНОЙ СИСТЕМЕ. ГИПОТЕЗЫ ВОЗНИКНОВЕНИЯ </a:t>
            </a:r>
            <a:endParaRPr b="1"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ЗЕМЛИ. ФОРМА, </a:t>
            </a:r>
            <a:endParaRPr b="1"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РАЗМЕРЫ ЗЕМЛИ, ИХ ГЕОГРАФИЧЕСКИЕ СЛЕДСТВИЯ</a:t>
            </a:r>
            <a:endParaRPr b="1"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2"/>
          <p:cNvPicPr preferRelativeResize="0"/>
          <p:nvPr/>
        </p:nvPicPr>
        <p:blipFill rotWithShape="1">
          <a:blip r:embed="rId3">
            <a:alphaModFix/>
          </a:blip>
          <a:srcRect b="20727" l="17149" r="2863" t="23038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2"/>
          <p:cNvSpPr txBox="1"/>
          <p:nvPr/>
        </p:nvSpPr>
        <p:spPr>
          <a:xfrm>
            <a:off x="3843750" y="651850"/>
            <a:ext cx="51378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В 1919 году Джеймс Джинс выдвинул теорию, согласно которой все объекты Солнечной системы образовались из вещества Солнца, которое было вырвано из него в результате близкого прохождения рядом c ним какой-то звезды. Сгустки этого вещества дали начало планетам Солнечной системы.</a:t>
            </a:r>
            <a:endParaRPr sz="24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5" name="Google Shape;175;p22"/>
          <p:cNvSpPr/>
          <p:nvPr/>
        </p:nvSpPr>
        <p:spPr>
          <a:xfrm>
            <a:off x="49050" y="286525"/>
            <a:ext cx="2820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Google Shape;176;p22" title="Джеймс Хопвуд Джинс.png"/>
          <p:cNvPicPr preferRelativeResize="0"/>
          <p:nvPr/>
        </p:nvPicPr>
        <p:blipFill rotWithShape="1">
          <a:blip r:embed="rId4">
            <a:alphaModFix/>
          </a:blip>
          <a:srcRect b="0" l="9982" r="0" t="18487"/>
          <a:stretch/>
        </p:blipFill>
        <p:spPr>
          <a:xfrm>
            <a:off x="31825" y="689113"/>
            <a:ext cx="3316050" cy="3765272"/>
          </a:xfrm>
          <a:prstGeom prst="rect">
            <a:avLst/>
          </a:prstGeom>
          <a:noFill/>
          <a:ln>
            <a:noFill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sp>
        <p:nvSpPr>
          <p:cNvPr id="177" name="Google Shape;177;p22"/>
          <p:cNvSpPr/>
          <p:nvPr/>
        </p:nvSpPr>
        <p:spPr>
          <a:xfrm>
            <a:off x="-133700" y="3884350"/>
            <a:ext cx="3647100" cy="10173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45818E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Джеймс Хопвуд Джинс (1877–1946)</a:t>
            </a:r>
            <a:endParaRPr b="1" sz="19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британский физик-теоретик, астроном, математик</a:t>
            </a:r>
            <a:endParaRPr b="1" sz="155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8" name="Google Shape;178;p22"/>
          <p:cNvSpPr txBox="1"/>
          <p:nvPr/>
        </p:nvSpPr>
        <p:spPr>
          <a:xfrm>
            <a:off x="331150" y="0"/>
            <a:ext cx="8812800" cy="6156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4800000" dist="114300">
              <a:srgbClr val="000000">
                <a:alpha val="4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Гипотезы возникновения Земли</a:t>
            </a:r>
            <a:endParaRPr b="1" i="1" sz="2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5410200" y="286525"/>
            <a:ext cx="36735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2"/>
          <p:cNvSpPr txBox="1"/>
          <p:nvPr/>
        </p:nvSpPr>
        <p:spPr>
          <a:xfrm>
            <a:off x="331050" y="387950"/>
            <a:ext cx="8812800" cy="492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000">
                <a:solidFill>
                  <a:srgbClr val="FFAB40"/>
                </a:solidFill>
                <a:latin typeface="Oswald"/>
                <a:ea typeface="Oswald"/>
                <a:cs typeface="Oswald"/>
                <a:sym typeface="Oswald"/>
              </a:rPr>
              <a:t>Гипотеза Джинса</a:t>
            </a:r>
            <a:endParaRPr b="1" i="1" sz="2000">
              <a:solidFill>
                <a:srgbClr val="FFAB4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81" name="Google Shape;18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3150" y="3202450"/>
            <a:ext cx="5059000" cy="921408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6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6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6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6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3"/>
          <p:cNvPicPr preferRelativeResize="0"/>
          <p:nvPr/>
        </p:nvPicPr>
        <p:blipFill rotWithShape="1">
          <a:blip r:embed="rId3">
            <a:alphaModFix/>
          </a:blip>
          <a:srcRect b="20727" l="17149" r="2863" t="23038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3"/>
          <p:cNvSpPr txBox="1"/>
          <p:nvPr/>
        </p:nvSpPr>
        <p:spPr>
          <a:xfrm>
            <a:off x="3843750" y="651850"/>
            <a:ext cx="51378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Отто Юльевич Шмидт в 1944 г. выдвинул свою теорию образования планет в результате конденсации газово-пылевого облака, которое миллиарды лет назад окружало Солнце. Это облако состояло из пыли и газа. В хаотичном движении частички облака слипались и образовывали сгустки. Планеты Солнечной системы образовались из этих сгустков.</a:t>
            </a:r>
            <a:endParaRPr sz="21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8" name="Google Shape;188;p23"/>
          <p:cNvSpPr/>
          <p:nvPr/>
        </p:nvSpPr>
        <p:spPr>
          <a:xfrm>
            <a:off x="49050" y="286525"/>
            <a:ext cx="2820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23" title="Отто Юльевич Шмидт.png"/>
          <p:cNvPicPr preferRelativeResize="0"/>
          <p:nvPr/>
        </p:nvPicPr>
        <p:blipFill rotWithShape="1">
          <a:blip r:embed="rId4">
            <a:alphaModFix/>
          </a:blip>
          <a:srcRect b="0" l="0" r="0" t="18546"/>
          <a:stretch/>
        </p:blipFill>
        <p:spPr>
          <a:xfrm>
            <a:off x="142350" y="608713"/>
            <a:ext cx="2972150" cy="3926075"/>
          </a:xfrm>
          <a:prstGeom prst="rect">
            <a:avLst/>
          </a:prstGeom>
          <a:noFill/>
          <a:ln>
            <a:noFill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sp>
        <p:nvSpPr>
          <p:cNvPr id="190" name="Google Shape;190;p23"/>
          <p:cNvSpPr/>
          <p:nvPr/>
        </p:nvSpPr>
        <p:spPr>
          <a:xfrm>
            <a:off x="-133700" y="3884350"/>
            <a:ext cx="3647100" cy="10173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45818E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Отто Юльевич Шмидт (1891–1956)</a:t>
            </a:r>
            <a:endParaRPr b="1" sz="19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советский математик, географ, геофизик, астроном, полярный исследователь</a:t>
            </a:r>
            <a:endParaRPr b="1" sz="155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1" name="Google Shape;191;p23"/>
          <p:cNvSpPr txBox="1"/>
          <p:nvPr/>
        </p:nvSpPr>
        <p:spPr>
          <a:xfrm>
            <a:off x="331150" y="0"/>
            <a:ext cx="8812800" cy="6156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4800000" dist="114300">
              <a:srgbClr val="000000">
                <a:alpha val="4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Гипотезы возникновения Земли</a:t>
            </a:r>
            <a:endParaRPr b="1" i="1" sz="2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2" name="Google Shape;192;p23"/>
          <p:cNvSpPr/>
          <p:nvPr/>
        </p:nvSpPr>
        <p:spPr>
          <a:xfrm>
            <a:off x="5410200" y="286525"/>
            <a:ext cx="36735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3"/>
          <p:cNvSpPr txBox="1"/>
          <p:nvPr/>
        </p:nvSpPr>
        <p:spPr>
          <a:xfrm>
            <a:off x="331050" y="387950"/>
            <a:ext cx="8812800" cy="492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000">
                <a:solidFill>
                  <a:srgbClr val="FFAB40"/>
                </a:solidFill>
                <a:latin typeface="Oswald"/>
                <a:ea typeface="Oswald"/>
                <a:cs typeface="Oswald"/>
                <a:sym typeface="Oswald"/>
              </a:rPr>
              <a:t>Гипотеза Шмидта</a:t>
            </a:r>
            <a:endParaRPr b="1" i="1" sz="2000">
              <a:solidFill>
                <a:srgbClr val="FFAB4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94" name="Google Shape;19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3150" y="3335600"/>
            <a:ext cx="5059000" cy="1161026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6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6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6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6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4"/>
          <p:cNvPicPr preferRelativeResize="0"/>
          <p:nvPr/>
        </p:nvPicPr>
        <p:blipFill rotWithShape="1">
          <a:blip r:embed="rId3">
            <a:alphaModFix/>
          </a:blip>
          <a:srcRect b="20727" l="17149" r="2863" t="23038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4"/>
          <p:cNvSpPr txBox="1"/>
          <p:nvPr/>
        </p:nvSpPr>
        <p:spPr>
          <a:xfrm>
            <a:off x="331050" y="800400"/>
            <a:ext cx="87258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Теории Канта, Лапласа, Шмидта заложили основы современных представлений о возникновении Солнечной системы и всех её объектов.</a:t>
            </a:r>
            <a:endParaRPr sz="20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Современное представление о возникновении Солнца и планет заключается в одновременном формировании их из межзвёздного вещества, которое включало в себя частицы пыли и газа. Из крупного сгустка этих частиц образовалось Солнце, вокруг него вращалось газово-пылевое облако в форме диска. Плотные сгустки этого облака стали планетами.</a:t>
            </a:r>
            <a:endParaRPr sz="20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1" name="Google Shape;20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650" y="3140100"/>
            <a:ext cx="7978675" cy="1831075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sp>
        <p:nvSpPr>
          <p:cNvPr id="202" name="Google Shape;202;p24"/>
          <p:cNvSpPr txBox="1"/>
          <p:nvPr/>
        </p:nvSpPr>
        <p:spPr>
          <a:xfrm>
            <a:off x="331150" y="0"/>
            <a:ext cx="8812800" cy="6156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4800000" dist="114300">
              <a:srgbClr val="000000">
                <a:alpha val="4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Гипотезы возникновения Земли</a:t>
            </a:r>
            <a:endParaRPr b="1" i="1" sz="2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3" name="Google Shape;203;p24"/>
          <p:cNvSpPr txBox="1"/>
          <p:nvPr/>
        </p:nvSpPr>
        <p:spPr>
          <a:xfrm>
            <a:off x="331050" y="387950"/>
            <a:ext cx="8812800" cy="492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000">
                <a:solidFill>
                  <a:srgbClr val="FFAB40"/>
                </a:solidFill>
                <a:latin typeface="Oswald"/>
                <a:ea typeface="Oswald"/>
                <a:cs typeface="Oswald"/>
                <a:sym typeface="Oswald"/>
              </a:rPr>
              <a:t>Современные представления о возникновении Солнца и планет</a:t>
            </a:r>
            <a:endParaRPr b="1" i="1" sz="2000">
              <a:solidFill>
                <a:srgbClr val="FFAB4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4" name="Google Shape;204;p24"/>
          <p:cNvSpPr/>
          <p:nvPr/>
        </p:nvSpPr>
        <p:spPr>
          <a:xfrm>
            <a:off x="49050" y="286525"/>
            <a:ext cx="2820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4"/>
          <p:cNvSpPr/>
          <p:nvPr/>
        </p:nvSpPr>
        <p:spPr>
          <a:xfrm>
            <a:off x="5410200" y="286525"/>
            <a:ext cx="36735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5"/>
          <p:cNvPicPr preferRelativeResize="0"/>
          <p:nvPr/>
        </p:nvPicPr>
        <p:blipFill rotWithShape="1">
          <a:blip r:embed="rId3">
            <a:alphaModFix/>
          </a:blip>
          <a:srcRect b="20727" l="17149" r="2863" t="23038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5"/>
          <p:cNvSpPr txBox="1"/>
          <p:nvPr/>
        </p:nvSpPr>
        <p:spPr>
          <a:xfrm>
            <a:off x="3967850" y="615600"/>
            <a:ext cx="50889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Планета Земля:</a:t>
            </a:r>
            <a:endParaRPr b="1"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Масса</a:t>
            </a:r>
            <a:r>
              <a:rPr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 — 5973600000000000000000000000 кг.</a:t>
            </a:r>
            <a:endParaRPr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Радиус </a:t>
            </a:r>
            <a:r>
              <a:rPr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— 6371 км.</a:t>
            </a:r>
            <a:endParaRPr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Площадь поверхности</a:t>
            </a:r>
            <a:r>
              <a:rPr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 — 510 млн км².</a:t>
            </a:r>
            <a:endParaRPr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Длина экватора</a:t>
            </a:r>
            <a:r>
              <a:rPr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 — около 40000 км.</a:t>
            </a:r>
            <a:endParaRPr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Среднее расстояние от Солнца</a:t>
            </a:r>
            <a:r>
              <a:rPr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 — около 150 млн км.</a:t>
            </a:r>
            <a:endParaRPr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Период обращения вокруг Солнца</a:t>
            </a:r>
            <a:r>
              <a:rPr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 — 365 дней.</a:t>
            </a:r>
            <a:endParaRPr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Орбитальная скорость</a:t>
            </a:r>
            <a:r>
              <a:rPr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 — около 30 км/с.</a:t>
            </a:r>
            <a:endParaRPr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Период вращения вокруг своей оси</a:t>
            </a:r>
            <a:r>
              <a:rPr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 — 24 часа.</a:t>
            </a:r>
            <a:endParaRPr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Число спутников</a:t>
            </a:r>
            <a:r>
              <a:rPr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 — 1 (Луна).</a:t>
            </a:r>
            <a:endParaRPr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Состав атмосферы</a:t>
            </a:r>
            <a:r>
              <a:rPr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 — азот, кислород, углекислый газ.</a:t>
            </a:r>
            <a:endParaRPr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12" name="Google Shape;21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149" y="615600"/>
            <a:ext cx="3496829" cy="3586501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sp>
        <p:nvSpPr>
          <p:cNvPr id="213" name="Google Shape;213;p25"/>
          <p:cNvSpPr txBox="1"/>
          <p:nvPr/>
        </p:nvSpPr>
        <p:spPr>
          <a:xfrm>
            <a:off x="331150" y="0"/>
            <a:ext cx="8812800" cy="6156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4800000" dist="114300">
              <a:srgbClr val="000000">
                <a:alpha val="4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Земля — уникальная планета</a:t>
            </a:r>
            <a:endParaRPr b="1" i="1" sz="2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4" name="Google Shape;214;p25"/>
          <p:cNvSpPr/>
          <p:nvPr/>
        </p:nvSpPr>
        <p:spPr>
          <a:xfrm>
            <a:off x="49050" y="286525"/>
            <a:ext cx="2820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5"/>
          <p:cNvSpPr/>
          <p:nvPr/>
        </p:nvSpPr>
        <p:spPr>
          <a:xfrm>
            <a:off x="5120650" y="286525"/>
            <a:ext cx="39633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6"/>
          <p:cNvPicPr preferRelativeResize="0"/>
          <p:nvPr/>
        </p:nvPicPr>
        <p:blipFill rotWithShape="1">
          <a:blip r:embed="rId3">
            <a:alphaModFix/>
          </a:blip>
          <a:srcRect b="20727" l="17149" r="2863" t="23038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6"/>
          <p:cNvSpPr txBox="1"/>
          <p:nvPr/>
        </p:nvSpPr>
        <p:spPr>
          <a:xfrm>
            <a:off x="4039325" y="615600"/>
            <a:ext cx="50175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Земля — единственная планета Солнечной системы, на которой существует жизнь. Земля обладает всеми нужными условиями для комфортной деятельности живых организмов:</a:t>
            </a:r>
            <a:endParaRPr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Font typeface="Oswald"/>
              <a:buAutoNum type="arabicPeriod"/>
            </a:pPr>
            <a:r>
              <a:rPr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необходимое количество тепла и солнечного света;</a:t>
            </a:r>
            <a:endParaRPr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Font typeface="Oswald"/>
              <a:buAutoNum type="arabicPeriod"/>
            </a:pPr>
            <a:r>
              <a:rPr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наличие в атмосфере кислорода и углекислого газа, поддержание зелёными растениями баланса кислорода;</a:t>
            </a:r>
            <a:endParaRPr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Font typeface="Oswald"/>
              <a:buAutoNum type="arabicPeriod"/>
            </a:pPr>
            <a:r>
              <a:rPr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озоновый слой защищает от ультрафиолетового излучения;</a:t>
            </a:r>
            <a:endParaRPr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Font typeface="Oswald"/>
              <a:buAutoNum type="arabicPeriod"/>
            </a:pPr>
            <a:r>
              <a:rPr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магнитное поле Земли защищает от космических лучей;</a:t>
            </a:r>
            <a:endParaRPr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Font typeface="Oswald"/>
              <a:buAutoNum type="arabicPeriod"/>
            </a:pPr>
            <a:r>
              <a:rPr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достаточное количество воды и влаги на Земле, содержание воды в трёх состояниях.</a:t>
            </a:r>
            <a:endParaRPr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22" name="Google Shape;222;p26"/>
          <p:cNvPicPr preferRelativeResize="0"/>
          <p:nvPr/>
        </p:nvPicPr>
        <p:blipFill rotWithShape="1">
          <a:blip r:embed="rId4">
            <a:alphaModFix/>
          </a:blip>
          <a:srcRect b="0" l="27927" r="0" t="0"/>
          <a:stretch/>
        </p:blipFill>
        <p:spPr>
          <a:xfrm>
            <a:off x="331149" y="615600"/>
            <a:ext cx="3596774" cy="2807166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sp>
        <p:nvSpPr>
          <p:cNvPr id="223" name="Google Shape;223;p26"/>
          <p:cNvSpPr txBox="1"/>
          <p:nvPr/>
        </p:nvSpPr>
        <p:spPr>
          <a:xfrm>
            <a:off x="331150" y="0"/>
            <a:ext cx="8812800" cy="6156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4800000" dist="114300">
              <a:srgbClr val="000000">
                <a:alpha val="4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Земля — уникальная планета</a:t>
            </a:r>
            <a:endParaRPr b="1" i="1" sz="2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4" name="Google Shape;224;p26"/>
          <p:cNvSpPr/>
          <p:nvPr/>
        </p:nvSpPr>
        <p:spPr>
          <a:xfrm>
            <a:off x="49050" y="286525"/>
            <a:ext cx="2820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6"/>
          <p:cNvSpPr/>
          <p:nvPr/>
        </p:nvSpPr>
        <p:spPr>
          <a:xfrm>
            <a:off x="5120650" y="286525"/>
            <a:ext cx="39633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3">
            <a:alphaModFix/>
          </a:blip>
          <a:srcRect b="20727" l="17149" r="2863" t="23038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23625"/>
            <a:ext cx="2274900" cy="1516500"/>
          </a:xfrm>
          <a:prstGeom prst="homePlate">
            <a:avLst>
              <a:gd fmla="val 50000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sp>
        <p:nvSpPr>
          <p:cNvPr id="232" name="Google Shape;232;p27"/>
          <p:cNvSpPr txBox="1"/>
          <p:nvPr/>
        </p:nvSpPr>
        <p:spPr>
          <a:xfrm>
            <a:off x="2233800" y="223625"/>
            <a:ext cx="6910500" cy="569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5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ВОПРОСЫ ПО ПРОЙДЕННОЙ ТЕМЕ</a:t>
            </a:r>
            <a:endParaRPr b="1" sz="25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3" name="Google Shape;233;p27"/>
          <p:cNvSpPr txBox="1"/>
          <p:nvPr/>
        </p:nvSpPr>
        <p:spPr>
          <a:xfrm>
            <a:off x="2384925" y="893075"/>
            <a:ext cx="6579600" cy="3232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200"/>
              <a:buFont typeface="Oswald"/>
              <a:buAutoNum type="arabicPeriod"/>
            </a:pPr>
            <a:r>
              <a:rPr b="1"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Что такое солнечная система?</a:t>
            </a:r>
            <a:endParaRPr b="1" sz="22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830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200"/>
              <a:buFont typeface="Oswald"/>
              <a:buAutoNum type="arabicPeriod"/>
            </a:pPr>
            <a:r>
              <a:rPr b="1"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Что такое планета?</a:t>
            </a:r>
            <a:endParaRPr b="1" sz="22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830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200"/>
              <a:buFont typeface="Oswald"/>
              <a:buAutoNum type="arabicPeriod"/>
            </a:pPr>
            <a:r>
              <a:rPr b="1"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Что такое орбита?</a:t>
            </a:r>
            <a:endParaRPr b="1" sz="22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830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200"/>
              <a:buFont typeface="Oswald"/>
              <a:buAutoNum type="arabicPeriod"/>
            </a:pPr>
            <a:r>
              <a:rPr b="1"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Какие объекты входят в состав Солнечной системы?</a:t>
            </a:r>
            <a:endParaRPr b="1" sz="22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830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200"/>
              <a:buFont typeface="Oswald"/>
              <a:buAutoNum type="arabicPeriod"/>
            </a:pPr>
            <a:r>
              <a:rPr b="1"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Назовите </a:t>
            </a:r>
            <a:r>
              <a:rPr b="1"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общие</a:t>
            </a:r>
            <a:r>
              <a:rPr b="1"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 черты всех планет</a:t>
            </a:r>
            <a:endParaRPr b="1" sz="22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830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200"/>
              <a:buFont typeface="Oswald"/>
              <a:buAutoNum type="arabicPeriod"/>
            </a:pPr>
            <a:r>
              <a:rPr b="1"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Расскажите о гипотезах возникновения Земли (кратко)</a:t>
            </a:r>
            <a:endParaRPr b="1" sz="22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830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200"/>
              <a:buFont typeface="Oswald"/>
              <a:buAutoNum type="arabicPeriod"/>
            </a:pPr>
            <a:r>
              <a:rPr b="1"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В чём  уникальность Земли?</a:t>
            </a:r>
            <a:endParaRPr b="1" sz="2200">
              <a:solidFill>
                <a:schemeClr val="accent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34" name="Google Shape;234;p27"/>
          <p:cNvPicPr preferRelativeResize="0"/>
          <p:nvPr/>
        </p:nvPicPr>
        <p:blipFill rotWithShape="1">
          <a:blip r:embed="rId5">
            <a:alphaModFix/>
          </a:blip>
          <a:srcRect b="5421" l="0" r="0" t="5697"/>
          <a:stretch/>
        </p:blipFill>
        <p:spPr>
          <a:xfrm>
            <a:off x="0" y="1828500"/>
            <a:ext cx="2274900" cy="1486500"/>
          </a:xfrm>
          <a:prstGeom prst="homePlate">
            <a:avLst>
              <a:gd fmla="val 50000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pic>
        <p:nvPicPr>
          <p:cNvPr id="235" name="Google Shape;235;p27"/>
          <p:cNvPicPr preferRelativeResize="0"/>
          <p:nvPr/>
        </p:nvPicPr>
        <p:blipFill rotWithShape="1">
          <a:blip r:embed="rId6">
            <a:alphaModFix/>
          </a:blip>
          <a:srcRect b="0" l="13919" r="0" t="0"/>
          <a:stretch/>
        </p:blipFill>
        <p:spPr>
          <a:xfrm>
            <a:off x="-2" y="3451075"/>
            <a:ext cx="2274900" cy="1486500"/>
          </a:xfrm>
          <a:prstGeom prst="homePlate">
            <a:avLst>
              <a:gd fmla="val 50000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8"/>
          <p:cNvPicPr preferRelativeResize="0"/>
          <p:nvPr/>
        </p:nvPicPr>
        <p:blipFill rotWithShape="1">
          <a:blip r:embed="rId3">
            <a:alphaModFix/>
          </a:blip>
          <a:srcRect b="20727" l="17149" r="2863" t="23038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23625"/>
            <a:ext cx="2274900" cy="1516500"/>
          </a:xfrm>
          <a:prstGeom prst="homePlate">
            <a:avLst>
              <a:gd fmla="val 50000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sp>
        <p:nvSpPr>
          <p:cNvPr id="242" name="Google Shape;242;p28"/>
          <p:cNvSpPr txBox="1"/>
          <p:nvPr/>
        </p:nvSpPr>
        <p:spPr>
          <a:xfrm>
            <a:off x="2233800" y="223625"/>
            <a:ext cx="6910500" cy="569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5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ДОМАШНЕЕ ЗАДАНИЕ</a:t>
            </a:r>
            <a:endParaRPr b="1" sz="25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3" name="Google Shape;243;p28"/>
          <p:cNvSpPr txBox="1"/>
          <p:nvPr/>
        </p:nvSpPr>
        <p:spPr>
          <a:xfrm>
            <a:off x="2384925" y="893075"/>
            <a:ext cx="6579600" cy="120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200"/>
              <a:buFont typeface="Oswald"/>
              <a:buAutoNum type="arabicPeriod"/>
            </a:pPr>
            <a:r>
              <a:rPr b="1"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Читать записи в тетради</a:t>
            </a:r>
            <a:endParaRPr b="1" sz="22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830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200"/>
              <a:buFont typeface="Oswald"/>
              <a:buAutoNum type="arabicPeriod"/>
            </a:pPr>
            <a:r>
              <a:rPr b="1"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Отвечать на вопросы (устно)</a:t>
            </a:r>
            <a:endParaRPr b="1" sz="22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830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200"/>
              <a:buFont typeface="Oswald"/>
              <a:buAutoNum type="arabicPeriod"/>
            </a:pPr>
            <a:r>
              <a:rPr b="1"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Учить термины</a:t>
            </a:r>
            <a:endParaRPr b="1" sz="22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44" name="Google Shape;244;p28"/>
          <p:cNvPicPr preferRelativeResize="0"/>
          <p:nvPr/>
        </p:nvPicPr>
        <p:blipFill rotWithShape="1">
          <a:blip r:embed="rId5">
            <a:alphaModFix/>
          </a:blip>
          <a:srcRect b="5421" l="0" r="0" t="5697"/>
          <a:stretch/>
        </p:blipFill>
        <p:spPr>
          <a:xfrm>
            <a:off x="0" y="1828500"/>
            <a:ext cx="2274900" cy="1486500"/>
          </a:xfrm>
          <a:prstGeom prst="homePlate">
            <a:avLst>
              <a:gd fmla="val 50000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pic>
        <p:nvPicPr>
          <p:cNvPr id="245" name="Google Shape;245;p28"/>
          <p:cNvPicPr preferRelativeResize="0"/>
          <p:nvPr/>
        </p:nvPicPr>
        <p:blipFill rotWithShape="1">
          <a:blip r:embed="rId6">
            <a:alphaModFix/>
          </a:blip>
          <a:srcRect b="0" l="13919" r="0" t="0"/>
          <a:stretch/>
        </p:blipFill>
        <p:spPr>
          <a:xfrm>
            <a:off x="-2" y="3451075"/>
            <a:ext cx="2274900" cy="1486500"/>
          </a:xfrm>
          <a:prstGeom prst="homePlate">
            <a:avLst>
              <a:gd fmla="val 50000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b="20727" l="17149" r="2863" t="23038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2233800" y="223625"/>
            <a:ext cx="6910500" cy="569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5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СЕГОДНЯ ВЫ УЗНАЕТЕ:</a:t>
            </a:r>
            <a:endParaRPr b="1" sz="25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2630525" y="793025"/>
            <a:ext cx="6333900" cy="5232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1430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Что такое солнечная система?</a:t>
            </a:r>
            <a:endParaRPr b="1" sz="22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2630525" y="1289988"/>
            <a:ext cx="6333900" cy="5232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1430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Что такое планета?</a:t>
            </a:r>
            <a:endParaRPr b="1" sz="22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2630525" y="1783763"/>
            <a:ext cx="6333900" cy="5232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1430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Что такое орбита?</a:t>
            </a:r>
            <a:endParaRPr b="1" sz="22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2630525" y="2306975"/>
            <a:ext cx="6333900" cy="5232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1430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Состав Солнечной системы</a:t>
            </a:r>
            <a:endParaRPr b="1" sz="22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2630525" y="2830175"/>
            <a:ext cx="6333900" cy="5232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1430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Общие черты всех планет</a:t>
            </a:r>
            <a:endParaRPr b="1" sz="22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2630525" y="4361400"/>
            <a:ext cx="6333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Термины: солнечная система, планета, орбита, спутник</a:t>
            </a:r>
            <a:endParaRPr b="1" sz="2000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2630525" y="3315000"/>
            <a:ext cx="6333900" cy="5232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1430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Гипотезы возникновения Земли</a:t>
            </a:r>
            <a:endParaRPr b="1" sz="22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6" name="Google Shape;7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23625"/>
            <a:ext cx="2274900" cy="1516500"/>
          </a:xfrm>
          <a:prstGeom prst="homePlate">
            <a:avLst>
              <a:gd fmla="val 50000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pic>
        <p:nvPicPr>
          <p:cNvPr id="77" name="Google Shape;77;p14"/>
          <p:cNvPicPr preferRelativeResize="0"/>
          <p:nvPr/>
        </p:nvPicPr>
        <p:blipFill rotWithShape="1">
          <a:blip r:embed="rId5">
            <a:alphaModFix/>
          </a:blip>
          <a:srcRect b="5421" l="0" r="0" t="5697"/>
          <a:stretch/>
        </p:blipFill>
        <p:spPr>
          <a:xfrm>
            <a:off x="0" y="1828500"/>
            <a:ext cx="2274900" cy="1486500"/>
          </a:xfrm>
          <a:prstGeom prst="homePlate">
            <a:avLst>
              <a:gd fmla="val 50000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pic>
        <p:nvPicPr>
          <p:cNvPr id="78" name="Google Shape;78;p14"/>
          <p:cNvPicPr preferRelativeResize="0"/>
          <p:nvPr/>
        </p:nvPicPr>
        <p:blipFill rotWithShape="1">
          <a:blip r:embed="rId6">
            <a:alphaModFix/>
          </a:blip>
          <a:srcRect b="0" l="13919" r="0" t="0"/>
          <a:stretch/>
        </p:blipFill>
        <p:spPr>
          <a:xfrm>
            <a:off x="-2" y="3451075"/>
            <a:ext cx="2274900" cy="1486500"/>
          </a:xfrm>
          <a:prstGeom prst="homePlate">
            <a:avLst>
              <a:gd fmla="val 50000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sp>
        <p:nvSpPr>
          <p:cNvPr id="79" name="Google Shape;79;p14"/>
          <p:cNvSpPr txBox="1"/>
          <p:nvPr/>
        </p:nvSpPr>
        <p:spPr>
          <a:xfrm>
            <a:off x="2630525" y="3838200"/>
            <a:ext cx="6333900" cy="5232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1430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Земля - уникальная планета</a:t>
            </a:r>
            <a:endParaRPr b="1" sz="22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b="20727" l="17149" r="2863" t="23038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/>
        </p:nvSpPr>
        <p:spPr>
          <a:xfrm>
            <a:off x="3443000" y="669475"/>
            <a:ext cx="5613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Планета Земля входит в состав </a:t>
            </a:r>
            <a:r>
              <a:rPr b="1" lang="ru" sz="20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Солнечной системы</a:t>
            </a:r>
            <a:r>
              <a:rPr lang="ru" sz="20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, которая является частью галактики </a:t>
            </a:r>
            <a:r>
              <a:rPr b="1" lang="ru" sz="20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Млечный путь</a:t>
            </a:r>
            <a:r>
              <a:rPr lang="ru" sz="20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.</a:t>
            </a:r>
            <a:endParaRPr sz="20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6" name="Google Shape;86;p15"/>
          <p:cNvSpPr/>
          <p:nvPr/>
        </p:nvSpPr>
        <p:spPr>
          <a:xfrm>
            <a:off x="3443000" y="1777675"/>
            <a:ext cx="6076500" cy="11562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45818E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marR="421713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600">
                <a:solidFill>
                  <a:srgbClr val="F1C232"/>
                </a:solidFill>
                <a:latin typeface="Oswald"/>
                <a:ea typeface="Oswald"/>
                <a:cs typeface="Oswald"/>
                <a:sym typeface="Oswald"/>
              </a:rPr>
              <a:t>Солнечная система </a:t>
            </a:r>
            <a:r>
              <a:rPr b="1" i="1" lang="ru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— планетная система, включающая в себя центральную звезду — Солнце — и все естественные космические объекты, обращающиеся вокруг Солнца.</a:t>
            </a:r>
            <a:endParaRPr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7" name="Google Shape;87;p15"/>
          <p:cNvPicPr preferRelativeResize="0"/>
          <p:nvPr/>
        </p:nvPicPr>
        <p:blipFill rotWithShape="1">
          <a:blip r:embed="rId4">
            <a:alphaModFix/>
          </a:blip>
          <a:srcRect b="0" l="773" r="0" t="0"/>
          <a:stretch/>
        </p:blipFill>
        <p:spPr>
          <a:xfrm>
            <a:off x="331150" y="615600"/>
            <a:ext cx="2981775" cy="4247174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pic>
        <p:nvPicPr>
          <p:cNvPr id="88" name="Google Shape;8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7550" y="3168850"/>
            <a:ext cx="2443221" cy="1832425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pic>
        <p:nvPicPr>
          <p:cNvPr id="89" name="Google Shape;89;p15"/>
          <p:cNvPicPr preferRelativeResize="0"/>
          <p:nvPr/>
        </p:nvPicPr>
        <p:blipFill rotWithShape="1">
          <a:blip r:embed="rId6">
            <a:alphaModFix/>
          </a:blip>
          <a:srcRect b="0" l="0" r="11111" t="0"/>
          <a:stretch/>
        </p:blipFill>
        <p:spPr>
          <a:xfrm>
            <a:off x="6329275" y="3168850"/>
            <a:ext cx="2443224" cy="1832426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sp>
        <p:nvSpPr>
          <p:cNvPr id="90" name="Google Shape;90;p15"/>
          <p:cNvSpPr txBox="1"/>
          <p:nvPr/>
        </p:nvSpPr>
        <p:spPr>
          <a:xfrm>
            <a:off x="331150" y="0"/>
            <a:ext cx="8812800" cy="6156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4800000" dist="114300">
              <a:srgbClr val="000000">
                <a:alpha val="4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Что такое солнечная система?</a:t>
            </a:r>
            <a:endParaRPr b="1" i="1" sz="2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63575" y="2679115"/>
            <a:ext cx="508925" cy="489746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209550">
              <a:srgbClr val="000000">
                <a:alpha val="70000"/>
              </a:srgbClr>
            </a:outerShdw>
          </a:effectLst>
        </p:spPr>
      </p:pic>
      <p:sp>
        <p:nvSpPr>
          <p:cNvPr id="92" name="Google Shape;92;p15"/>
          <p:cNvSpPr/>
          <p:nvPr/>
        </p:nvSpPr>
        <p:spPr>
          <a:xfrm>
            <a:off x="49050" y="286525"/>
            <a:ext cx="2820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5"/>
          <p:cNvSpPr/>
          <p:nvPr/>
        </p:nvSpPr>
        <p:spPr>
          <a:xfrm>
            <a:off x="5100650" y="286525"/>
            <a:ext cx="39831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6"/>
          <p:cNvPicPr preferRelativeResize="0"/>
          <p:nvPr/>
        </p:nvPicPr>
        <p:blipFill rotWithShape="1">
          <a:blip r:embed="rId3">
            <a:alphaModFix/>
          </a:blip>
          <a:srcRect b="20727" l="17149" r="2863" t="23038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/>
          <p:nvPr/>
        </p:nvSpPr>
        <p:spPr>
          <a:xfrm>
            <a:off x="331150" y="615600"/>
            <a:ext cx="87258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Между всеми небесными телами во Вселенной существуют силы взаимного притяжения. Этими силами Солнце удерживает возле себя </a:t>
            </a:r>
            <a:r>
              <a:rPr b="1" lang="ru" sz="21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планеты </a:t>
            </a:r>
            <a:r>
              <a:rPr lang="ru" sz="21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и другие небесные тела.</a:t>
            </a:r>
            <a:endParaRPr sz="21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Планеты не светятся самостоятельно, а лишь отражают свет от звезды. Планеты вращаются вокруг собственной оси и вокруг Солнца.</a:t>
            </a:r>
            <a:endParaRPr sz="21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0" name="Google Shape;100;p16"/>
          <p:cNvSpPr/>
          <p:nvPr/>
        </p:nvSpPr>
        <p:spPr>
          <a:xfrm>
            <a:off x="5000575" y="2571750"/>
            <a:ext cx="4565700" cy="14568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45818E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marR="477092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600">
                <a:solidFill>
                  <a:srgbClr val="F1C232"/>
                </a:solidFill>
                <a:latin typeface="Oswald"/>
                <a:ea typeface="Oswald"/>
                <a:cs typeface="Oswald"/>
                <a:sym typeface="Oswald"/>
              </a:rPr>
              <a:t>Планета</a:t>
            </a:r>
            <a:r>
              <a:rPr b="1" i="1" lang="ru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(греч. </a:t>
            </a:r>
            <a:r>
              <a:rPr i="1" lang="ru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π</a:t>
            </a:r>
            <a:r>
              <a:rPr b="1" i="1" lang="ru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λανήτης — «странник») - небесное тело, которое движется вокруг звезды, имеет значительную массу и близкую к шарообразной форму.</a:t>
            </a:r>
            <a:endParaRPr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8025" y="3742615"/>
            <a:ext cx="508925" cy="489746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209550">
              <a:srgbClr val="000000">
                <a:alpha val="70000"/>
              </a:srgbClr>
            </a:outerShdw>
          </a:effectLst>
        </p:spPr>
      </p:pic>
      <p:pic>
        <p:nvPicPr>
          <p:cNvPr id="102" name="Google Shape;10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975" y="2571750"/>
            <a:ext cx="4344176" cy="2364509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sp>
        <p:nvSpPr>
          <p:cNvPr id="103" name="Google Shape;103;p16"/>
          <p:cNvSpPr txBox="1"/>
          <p:nvPr/>
        </p:nvSpPr>
        <p:spPr>
          <a:xfrm>
            <a:off x="331150" y="0"/>
            <a:ext cx="8812800" cy="6156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4800000" dist="114300">
              <a:srgbClr val="000000">
                <a:alpha val="4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Что такое планета?</a:t>
            </a:r>
            <a:endParaRPr b="1" i="1" sz="2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4" name="Google Shape;104;p16"/>
          <p:cNvSpPr/>
          <p:nvPr/>
        </p:nvSpPr>
        <p:spPr>
          <a:xfrm>
            <a:off x="49050" y="286525"/>
            <a:ext cx="2820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6"/>
          <p:cNvSpPr/>
          <p:nvPr/>
        </p:nvSpPr>
        <p:spPr>
          <a:xfrm>
            <a:off x="3413750" y="286525"/>
            <a:ext cx="56700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7"/>
          <p:cNvPicPr preferRelativeResize="0"/>
          <p:nvPr/>
        </p:nvPicPr>
        <p:blipFill rotWithShape="1">
          <a:blip r:embed="rId3">
            <a:alphaModFix/>
          </a:blip>
          <a:srcRect b="20727" l="17149" r="2863" t="23038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/>
        </p:nvSpPr>
        <p:spPr>
          <a:xfrm>
            <a:off x="468175" y="800400"/>
            <a:ext cx="4307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Все </a:t>
            </a:r>
            <a:r>
              <a:rPr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планеты</a:t>
            </a:r>
            <a:r>
              <a:rPr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 Солнечной системы проделывают свой путь по </a:t>
            </a:r>
            <a:r>
              <a:rPr b="1"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орбите</a:t>
            </a:r>
            <a:r>
              <a:rPr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.</a:t>
            </a:r>
            <a:endParaRPr sz="22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2" name="Google Shape;112;p17"/>
          <p:cNvSpPr/>
          <p:nvPr/>
        </p:nvSpPr>
        <p:spPr>
          <a:xfrm>
            <a:off x="5000575" y="800400"/>
            <a:ext cx="4588800" cy="10329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45818E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marR="52374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800">
                <a:solidFill>
                  <a:srgbClr val="F1C232"/>
                </a:solidFill>
                <a:latin typeface="Oswald"/>
                <a:ea typeface="Oswald"/>
                <a:cs typeface="Oswald"/>
                <a:sym typeface="Oswald"/>
              </a:rPr>
              <a:t>Орбита</a:t>
            </a:r>
            <a:r>
              <a:rPr b="1" i="1" lang="ru" sz="1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(от лат. «орбита» — «колея, дорога») — путь движения планет вокруг Солнца.</a:t>
            </a:r>
            <a:endParaRPr sz="1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7950" y="1594715"/>
            <a:ext cx="508925" cy="489746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209550">
              <a:srgbClr val="000000">
                <a:alpha val="70000"/>
              </a:srgbClr>
            </a:outerShdw>
          </a:effectLst>
        </p:spPr>
      </p:pic>
      <p:pic>
        <p:nvPicPr>
          <p:cNvPr id="114" name="Google Shape;11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200" y="1915075"/>
            <a:ext cx="4307050" cy="277553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sp>
        <p:nvSpPr>
          <p:cNvPr id="115" name="Google Shape;115;p17"/>
          <p:cNvSpPr txBox="1"/>
          <p:nvPr/>
        </p:nvSpPr>
        <p:spPr>
          <a:xfrm>
            <a:off x="4926575" y="2150700"/>
            <a:ext cx="41037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Вокруг некоторых планет Солнечной системы, по собственной орбите вращаются </a:t>
            </a:r>
            <a:r>
              <a:rPr b="1"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спутники</a:t>
            </a:r>
            <a:r>
              <a:rPr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.</a:t>
            </a:r>
            <a:endParaRPr sz="22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6" name="Google Shape;116;p17"/>
          <p:cNvSpPr/>
          <p:nvPr/>
        </p:nvSpPr>
        <p:spPr>
          <a:xfrm>
            <a:off x="5000575" y="3310400"/>
            <a:ext cx="4588800" cy="10329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45818E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marR="433744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600">
                <a:solidFill>
                  <a:srgbClr val="F1C232"/>
                </a:solidFill>
                <a:latin typeface="Oswald"/>
                <a:ea typeface="Oswald"/>
                <a:cs typeface="Oswald"/>
                <a:sym typeface="Oswald"/>
              </a:rPr>
              <a:t>Спутник</a:t>
            </a:r>
            <a:r>
              <a:rPr b="1" i="1" lang="ru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— тело Солнечной системы, небольшое по размеру и обращающееся вокруг планеты.</a:t>
            </a:r>
            <a:endParaRPr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7950" y="4053265"/>
            <a:ext cx="508925" cy="489746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209550">
              <a:srgbClr val="000000">
                <a:alpha val="70000"/>
              </a:srgbClr>
            </a:outerShdw>
          </a:effectLst>
        </p:spPr>
      </p:pic>
      <p:sp>
        <p:nvSpPr>
          <p:cNvPr id="118" name="Google Shape;118;p17"/>
          <p:cNvSpPr txBox="1"/>
          <p:nvPr/>
        </p:nvSpPr>
        <p:spPr>
          <a:xfrm>
            <a:off x="331150" y="0"/>
            <a:ext cx="8812800" cy="6156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4800000" dist="114300">
              <a:srgbClr val="000000">
                <a:alpha val="4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Что такое орбита?</a:t>
            </a:r>
            <a:endParaRPr b="1" i="1" sz="2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49050" y="286525"/>
            <a:ext cx="2820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7"/>
          <p:cNvSpPr/>
          <p:nvPr/>
        </p:nvSpPr>
        <p:spPr>
          <a:xfrm>
            <a:off x="3220400" y="286525"/>
            <a:ext cx="58635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8"/>
          <p:cNvPicPr preferRelativeResize="0"/>
          <p:nvPr/>
        </p:nvPicPr>
        <p:blipFill rotWithShape="1">
          <a:blip r:embed="rId3">
            <a:alphaModFix/>
          </a:blip>
          <a:srcRect b="20727" l="17149" r="2863" t="23038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/>
          <p:nvPr/>
        </p:nvSpPr>
        <p:spPr>
          <a:xfrm>
            <a:off x="5031675" y="615600"/>
            <a:ext cx="4025100" cy="40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Планеты Солнечной системы объединены в группы:</a:t>
            </a:r>
            <a:endParaRPr b="1" sz="17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3655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700"/>
              <a:buFont typeface="Oswald"/>
              <a:buAutoNum type="arabicPeriod"/>
            </a:pPr>
            <a:r>
              <a:rPr lang="ru" sz="17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Планеты земной группы;</a:t>
            </a:r>
            <a:endParaRPr sz="17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3655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700"/>
              <a:buFont typeface="Oswald"/>
              <a:buAutoNum type="arabicPeriod"/>
            </a:pPr>
            <a:r>
              <a:rPr lang="ru" sz="17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Планеты-гиганты</a:t>
            </a:r>
            <a:endParaRPr sz="17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В состав Солнечной системы входят:</a:t>
            </a:r>
            <a:endParaRPr b="1"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Font typeface="Oswald"/>
              <a:buAutoNum type="arabicPeriod"/>
            </a:pPr>
            <a:r>
              <a:rPr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Солнце;</a:t>
            </a:r>
            <a:endParaRPr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Font typeface="Oswald"/>
              <a:buAutoNum type="arabicPeriod"/>
            </a:pPr>
            <a:r>
              <a:rPr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большие планеты — 8;</a:t>
            </a:r>
            <a:endParaRPr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Font typeface="Oswald"/>
              <a:buAutoNum type="arabicPeriod"/>
            </a:pPr>
            <a:r>
              <a:rPr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спутники планет — более 60;</a:t>
            </a:r>
            <a:endParaRPr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Font typeface="Oswald"/>
              <a:buAutoNum type="arabicPeriod"/>
            </a:pPr>
            <a:r>
              <a:rPr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малые планеты (астероиды), кометы;</a:t>
            </a:r>
            <a:endParaRPr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Font typeface="Oswald"/>
              <a:buAutoNum type="arabicPeriod"/>
            </a:pPr>
            <a:r>
              <a:rPr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межпланетное пространство, заполненное мельчайшими твёрдыми частицами и разрежёнными газами.</a:t>
            </a:r>
            <a:endParaRPr sz="17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150" y="615600"/>
            <a:ext cx="4589124" cy="1743236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sp>
        <p:nvSpPr>
          <p:cNvPr id="128" name="Google Shape;128;p18"/>
          <p:cNvSpPr txBox="1"/>
          <p:nvPr/>
        </p:nvSpPr>
        <p:spPr>
          <a:xfrm>
            <a:off x="331150" y="2571750"/>
            <a:ext cx="2003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Font typeface="Oswald"/>
              <a:buAutoNum type="arabicPeriod"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Меркурий</a:t>
            </a:r>
            <a:endParaRPr b="1"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Font typeface="Oswald"/>
              <a:buAutoNum type="arabicPeriod"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Венера</a:t>
            </a:r>
            <a:endParaRPr b="1"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Font typeface="Oswald"/>
              <a:buAutoNum type="arabicPeriod"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Земля</a:t>
            </a:r>
            <a:endParaRPr b="1"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Font typeface="Oswald"/>
              <a:buAutoNum type="arabicPeriod"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Марс</a:t>
            </a:r>
            <a:endParaRPr b="1"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3028275" y="2571750"/>
            <a:ext cx="1892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5.   </a:t>
            </a: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Юпитер</a:t>
            </a:r>
            <a:endParaRPr b="1"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6.   Сатурн</a:t>
            </a:r>
            <a:endParaRPr b="1"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7.   Уран</a:t>
            </a:r>
            <a:endParaRPr b="1"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8.   Нептун</a:t>
            </a:r>
            <a:endParaRPr b="1" sz="1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0" name="Google Shape;130;p18"/>
          <p:cNvSpPr txBox="1"/>
          <p:nvPr/>
        </p:nvSpPr>
        <p:spPr>
          <a:xfrm>
            <a:off x="331150" y="0"/>
            <a:ext cx="8812800" cy="6156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4800000" dist="114300">
              <a:srgbClr val="000000">
                <a:alpha val="4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Состав Солнечной системы</a:t>
            </a:r>
            <a:endParaRPr b="1" i="1" sz="2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1" name="Google Shape;131;p18"/>
          <p:cNvSpPr/>
          <p:nvPr/>
        </p:nvSpPr>
        <p:spPr>
          <a:xfrm>
            <a:off x="49050" y="286525"/>
            <a:ext cx="2820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8"/>
          <p:cNvSpPr/>
          <p:nvPr/>
        </p:nvSpPr>
        <p:spPr>
          <a:xfrm>
            <a:off x="4672975" y="286525"/>
            <a:ext cx="44109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9"/>
          <p:cNvPicPr preferRelativeResize="0"/>
          <p:nvPr/>
        </p:nvPicPr>
        <p:blipFill rotWithShape="1">
          <a:blip r:embed="rId3">
            <a:alphaModFix/>
          </a:blip>
          <a:srcRect b="20727" l="17149" r="2863" t="23038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 txBox="1"/>
          <p:nvPr/>
        </p:nvSpPr>
        <p:spPr>
          <a:xfrm>
            <a:off x="4025350" y="615600"/>
            <a:ext cx="5031300" cy="30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Общие черты всех планет:</a:t>
            </a:r>
            <a:endParaRPr b="1" sz="21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100"/>
              <a:buFont typeface="Oswald"/>
              <a:buAutoNum type="arabicPeriod"/>
            </a:pPr>
            <a:r>
              <a:rPr lang="ru" sz="21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возникли одновременно;</a:t>
            </a:r>
            <a:endParaRPr sz="21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100"/>
              <a:buFont typeface="Oswald"/>
              <a:buAutoNum type="arabicPeriod"/>
            </a:pPr>
            <a:r>
              <a:rPr lang="ru" sz="21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движутся вокруг Солнца в одном направлении по условным линиям — орбитам;</a:t>
            </a:r>
            <a:endParaRPr sz="21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100"/>
              <a:buFont typeface="Oswald"/>
              <a:buAutoNum type="arabicPeriod"/>
            </a:pPr>
            <a:r>
              <a:rPr lang="ru" sz="21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их орбиты по форме близки к окружностям;</a:t>
            </a:r>
            <a:endParaRPr sz="21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100"/>
              <a:buFont typeface="Oswald"/>
              <a:buAutoNum type="arabicPeriod"/>
            </a:pPr>
            <a:r>
              <a:rPr lang="ru" sz="21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все планеты вращаются вокруг своей оси;</a:t>
            </a:r>
            <a:endParaRPr sz="21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just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100"/>
              <a:buFont typeface="Oswald"/>
              <a:buAutoNum type="arabicPeriod"/>
            </a:pPr>
            <a:r>
              <a:rPr lang="ru" sz="21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планета имеет форму шара.</a:t>
            </a:r>
            <a:endParaRPr sz="21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9" name="Google Shape;139;p19"/>
          <p:cNvPicPr preferRelativeResize="0"/>
          <p:nvPr/>
        </p:nvPicPr>
        <p:blipFill rotWithShape="1">
          <a:blip r:embed="rId4">
            <a:alphaModFix/>
          </a:blip>
          <a:srcRect b="0" l="10690" r="2819" t="0"/>
          <a:stretch/>
        </p:blipFill>
        <p:spPr>
          <a:xfrm>
            <a:off x="331150" y="615600"/>
            <a:ext cx="3694198" cy="2682078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sp>
        <p:nvSpPr>
          <p:cNvPr id="140" name="Google Shape;140;p19"/>
          <p:cNvSpPr txBox="1"/>
          <p:nvPr/>
        </p:nvSpPr>
        <p:spPr>
          <a:xfrm>
            <a:off x="331150" y="0"/>
            <a:ext cx="8812800" cy="6156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4800000" dist="114300">
              <a:srgbClr val="000000">
                <a:alpha val="4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Общие черты всех планет</a:t>
            </a:r>
            <a:endParaRPr b="1" i="1" sz="2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1" name="Google Shape;141;p19"/>
          <p:cNvSpPr/>
          <p:nvPr/>
        </p:nvSpPr>
        <p:spPr>
          <a:xfrm>
            <a:off x="49050" y="286525"/>
            <a:ext cx="2820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9"/>
          <p:cNvSpPr/>
          <p:nvPr/>
        </p:nvSpPr>
        <p:spPr>
          <a:xfrm>
            <a:off x="4441500" y="286525"/>
            <a:ext cx="46425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0"/>
          <p:cNvPicPr preferRelativeResize="0"/>
          <p:nvPr/>
        </p:nvPicPr>
        <p:blipFill rotWithShape="1">
          <a:blip r:embed="rId3">
            <a:alphaModFix/>
          </a:blip>
          <a:srcRect b="20727" l="17149" r="2863" t="23038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/>
        </p:nvSpPr>
        <p:spPr>
          <a:xfrm>
            <a:off x="3843750" y="651850"/>
            <a:ext cx="51378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Иммануил Кант высказал гипотезу о происхождении планет и Солнца из гигантского холодного пылевого облака. Частицы этого облака образовывали сгустки. Со временем эти сгустки становились всё больше и больше и превратились в объекты Солнечной системы.</a:t>
            </a:r>
            <a:endParaRPr sz="22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9" name="Google Shape;149;p20"/>
          <p:cNvSpPr/>
          <p:nvPr/>
        </p:nvSpPr>
        <p:spPr>
          <a:xfrm>
            <a:off x="49050" y="286525"/>
            <a:ext cx="2820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0" title="Иммануил Кант.png"/>
          <p:cNvPicPr preferRelativeResize="0"/>
          <p:nvPr/>
        </p:nvPicPr>
        <p:blipFill rotWithShape="1">
          <a:blip r:embed="rId4">
            <a:alphaModFix/>
          </a:blip>
          <a:srcRect b="16" l="11979" r="0" t="17509"/>
          <a:stretch/>
        </p:blipFill>
        <p:spPr>
          <a:xfrm>
            <a:off x="0" y="615600"/>
            <a:ext cx="3647100" cy="3417351"/>
          </a:xfrm>
          <a:prstGeom prst="rect">
            <a:avLst/>
          </a:prstGeom>
          <a:noFill/>
          <a:ln>
            <a:noFill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sp>
        <p:nvSpPr>
          <p:cNvPr id="151" name="Google Shape;151;p20"/>
          <p:cNvSpPr/>
          <p:nvPr/>
        </p:nvSpPr>
        <p:spPr>
          <a:xfrm>
            <a:off x="-133700" y="3884350"/>
            <a:ext cx="3647100" cy="10173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45818E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Иммануил Кант </a:t>
            </a:r>
            <a:endParaRPr b="1" sz="19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(1724–1804)</a:t>
            </a:r>
            <a:endParaRPr b="1" sz="19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немецкий философ, один из центральных мыслителей эпохи Просвещения</a:t>
            </a:r>
            <a:endParaRPr b="1" sz="155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331150" y="0"/>
            <a:ext cx="8812800" cy="6156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4800000" dist="114300">
              <a:srgbClr val="000000">
                <a:alpha val="4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Гипотезы возникновения Земли</a:t>
            </a:r>
            <a:endParaRPr b="1" i="1" sz="2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3" name="Google Shape;153;p20"/>
          <p:cNvSpPr/>
          <p:nvPr/>
        </p:nvSpPr>
        <p:spPr>
          <a:xfrm>
            <a:off x="5410200" y="286525"/>
            <a:ext cx="36735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3750" y="3214100"/>
            <a:ext cx="5059001" cy="978975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sp>
        <p:nvSpPr>
          <p:cNvPr id="155" name="Google Shape;155;p20"/>
          <p:cNvSpPr txBox="1"/>
          <p:nvPr/>
        </p:nvSpPr>
        <p:spPr>
          <a:xfrm>
            <a:off x="331050" y="387950"/>
            <a:ext cx="8812800" cy="492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000">
                <a:solidFill>
                  <a:srgbClr val="FFAB40"/>
                </a:solidFill>
                <a:latin typeface="Oswald"/>
                <a:ea typeface="Oswald"/>
                <a:cs typeface="Oswald"/>
                <a:sym typeface="Oswald"/>
              </a:rPr>
              <a:t>Гипотеза Канта</a:t>
            </a:r>
            <a:endParaRPr b="1" i="1" sz="2000">
              <a:solidFill>
                <a:srgbClr val="FFAB4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6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6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6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6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1"/>
          <p:cNvPicPr preferRelativeResize="0"/>
          <p:nvPr/>
        </p:nvPicPr>
        <p:blipFill rotWithShape="1">
          <a:blip r:embed="rId3">
            <a:alphaModFix/>
          </a:blip>
          <a:srcRect b="20727" l="17149" r="2863" t="23038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 txBox="1"/>
          <p:nvPr/>
        </p:nvSpPr>
        <p:spPr>
          <a:xfrm>
            <a:off x="3843750" y="651850"/>
            <a:ext cx="51378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Пьер Лаплас высказал теорию о том, что все объекты Солнечной системы сформировались из раскалённого газового облака, которое постоянно вращалось. Сжатие этого облака произошло в результате постепенного остывания. Затем образовались кольца разного радиуса. Кольца уплотнялись и образовывали планеты, а центральный сгусток превратился в Солнце.</a:t>
            </a:r>
            <a:endParaRPr sz="19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2" name="Google Shape;162;p21"/>
          <p:cNvSpPr/>
          <p:nvPr/>
        </p:nvSpPr>
        <p:spPr>
          <a:xfrm>
            <a:off x="49050" y="286525"/>
            <a:ext cx="2820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1" title="Пьер Симон Лаплас.png"/>
          <p:cNvPicPr preferRelativeResize="0"/>
          <p:nvPr/>
        </p:nvPicPr>
        <p:blipFill rotWithShape="1">
          <a:blip r:embed="rId4">
            <a:alphaModFix/>
          </a:blip>
          <a:srcRect b="0" l="9074" r="0" t="24981"/>
          <a:stretch/>
        </p:blipFill>
        <p:spPr>
          <a:xfrm>
            <a:off x="31825" y="699563"/>
            <a:ext cx="3316050" cy="3493525"/>
          </a:xfrm>
          <a:prstGeom prst="rect">
            <a:avLst/>
          </a:prstGeom>
          <a:noFill/>
          <a:ln>
            <a:noFill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  <p:sp>
        <p:nvSpPr>
          <p:cNvPr id="164" name="Google Shape;164;p21"/>
          <p:cNvSpPr/>
          <p:nvPr/>
        </p:nvSpPr>
        <p:spPr>
          <a:xfrm>
            <a:off x="-133700" y="3884350"/>
            <a:ext cx="3647100" cy="10173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45818E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Пьер Симон Лаплас</a:t>
            </a:r>
            <a:endParaRPr b="1" sz="19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(1749–1827)</a:t>
            </a:r>
            <a:endParaRPr b="1" sz="19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французский учёный, известный работами в области математики, астрономии и физики</a:t>
            </a:r>
            <a:endParaRPr b="1" sz="155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5" name="Google Shape;165;p21"/>
          <p:cNvSpPr txBox="1"/>
          <p:nvPr/>
        </p:nvSpPr>
        <p:spPr>
          <a:xfrm>
            <a:off x="331150" y="0"/>
            <a:ext cx="8812800" cy="6156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4800000" dist="114300">
              <a:srgbClr val="000000">
                <a:alpha val="4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800"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rPr>
              <a:t>Гипотезы возникновения Земли</a:t>
            </a:r>
            <a:endParaRPr b="1" i="1" sz="2800">
              <a:solidFill>
                <a:srgbClr val="2012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6" name="Google Shape;166;p21"/>
          <p:cNvSpPr/>
          <p:nvPr/>
        </p:nvSpPr>
        <p:spPr>
          <a:xfrm>
            <a:off x="5410200" y="286525"/>
            <a:ext cx="3673500" cy="588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143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1"/>
          <p:cNvSpPr txBox="1"/>
          <p:nvPr/>
        </p:nvSpPr>
        <p:spPr>
          <a:xfrm>
            <a:off x="331050" y="387950"/>
            <a:ext cx="8812800" cy="492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000">
                <a:solidFill>
                  <a:srgbClr val="FFAB40"/>
                </a:solidFill>
                <a:latin typeface="Oswald"/>
                <a:ea typeface="Oswald"/>
                <a:cs typeface="Oswald"/>
                <a:sym typeface="Oswald"/>
              </a:rPr>
              <a:t>Гипотеза Лапласа</a:t>
            </a:r>
            <a:endParaRPr b="1" i="1" sz="2000">
              <a:solidFill>
                <a:srgbClr val="FFAB4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68" name="Google Shape;16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3150" y="3202450"/>
            <a:ext cx="5059000" cy="1069618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57188" rotWithShape="0" algn="bl" dir="5400000" dist="1905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6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6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6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6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