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7"/>
  </p:handoutMasterIdLst>
  <p:sldIdLst>
    <p:sldId id="257" r:id="rId2"/>
    <p:sldId id="260" r:id="rId3"/>
    <p:sldId id="264" r:id="rId4"/>
    <p:sldId id="265" r:id="rId5"/>
    <p:sldId id="266" r:id="rId6"/>
    <p:sldId id="267" r:id="rId7"/>
    <p:sldId id="270" r:id="rId8"/>
    <p:sldId id="269" r:id="rId9"/>
    <p:sldId id="268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20.12.2023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" y="5665863"/>
            <a:ext cx="1064389" cy="9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75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88108"/>
            <a:ext cx="1447798" cy="12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89821"/>
          <a:stretch/>
        </p:blipFill>
        <p:spPr bwMode="auto">
          <a:xfrm>
            <a:off x="-12510" y="0"/>
            <a:ext cx="12204510" cy="58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2" r:id="rId4"/>
    <p:sldLayoutId id="2147483701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Рекреационное хозяйство. Наука.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601808" y="5257075"/>
            <a:ext cx="3200400" cy="869163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МБОУ г. Мурманск СОШ № 45</a:t>
            </a: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FD6722-E602-483B-9AA3-7DFB56D69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352" y="1369661"/>
            <a:ext cx="7602415" cy="411867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2636116-03E5-47CB-8B85-F252149D7F82}"/>
              </a:ext>
            </a:extLst>
          </p:cNvPr>
          <p:cNvSpPr/>
          <p:nvPr/>
        </p:nvSpPr>
        <p:spPr>
          <a:xfrm>
            <a:off x="1477107" y="175846"/>
            <a:ext cx="8985739" cy="96715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Научные кадры в нашей стране делятся на 3 основные группы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3D1E4D5-E787-4784-BB5F-BC5D5171FEDC}"/>
              </a:ext>
            </a:extLst>
          </p:cNvPr>
          <p:cNvSpPr/>
          <p:nvPr/>
        </p:nvSpPr>
        <p:spPr>
          <a:xfrm>
            <a:off x="1063869" y="5714999"/>
            <a:ext cx="10260623" cy="65942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 России свыше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3500 исследовательских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95561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82B677-B000-4068-B468-5AF9F260C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36DB95-6ACB-460C-A73C-197F6D5B0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98" y="2459652"/>
            <a:ext cx="10437257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41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40236E-9D8C-42FD-9521-76011CA21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80" y="1365433"/>
            <a:ext cx="8785934" cy="537487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E21E4F5-44DB-4A83-8F6F-3A7EA6B20542}"/>
              </a:ext>
            </a:extLst>
          </p:cNvPr>
          <p:cNvSpPr/>
          <p:nvPr/>
        </p:nvSpPr>
        <p:spPr>
          <a:xfrm>
            <a:off x="5911912" y="235390"/>
            <a:ext cx="4762123" cy="60658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Наукограды России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F09238C-4409-4738-9D87-E24B1C50A5BA}"/>
              </a:ext>
            </a:extLst>
          </p:cNvPr>
          <p:cNvSpPr/>
          <p:nvPr/>
        </p:nvSpPr>
        <p:spPr>
          <a:xfrm>
            <a:off x="633741" y="941561"/>
            <a:ext cx="6382693" cy="60658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 «Наукоград» </a:t>
            </a:r>
            <a:r>
              <a:rPr lang="ru-RU" sz="2800" b="1" dirty="0">
                <a:solidFill>
                  <a:srgbClr val="002060"/>
                </a:solidFill>
              </a:rPr>
              <a:t>имеют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городов</a:t>
            </a:r>
          </a:p>
        </p:txBody>
      </p:sp>
    </p:spTree>
    <p:extLst>
      <p:ext uri="{BB962C8B-B14F-4D97-AF65-F5344CB8AC3E}">
        <p14:creationId xmlns:p14="http://schemas.microsoft.com/office/powerpoint/2010/main" val="1586356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8B0005-5B76-4E47-A8B3-7F13408F3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9903AA6-A5FF-43F2-A5E2-0BA1FD3CFEDA}"/>
              </a:ext>
            </a:extLst>
          </p:cNvPr>
          <p:cNvSpPr/>
          <p:nvPr/>
        </p:nvSpPr>
        <p:spPr>
          <a:xfrm>
            <a:off x="657958" y="254977"/>
            <a:ext cx="10876084" cy="246184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НАУЧНО-ПРОИЗВОДСТВЕННЫЙ КЛАСТЕР </a:t>
            </a:r>
            <a:r>
              <a:rPr lang="ru-RU" sz="3200" b="1" dirty="0">
                <a:solidFill>
                  <a:srgbClr val="002060"/>
                </a:solidFill>
              </a:rPr>
              <a:t>– группа организаций науки и производственных предприятий, которые находятся рядом и совместно осуществляют производство и реализацию определенной продукции.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C03B0B3-9983-4B22-8776-A928110AF933}"/>
              </a:ext>
            </a:extLst>
          </p:cNvPr>
          <p:cNvSpPr/>
          <p:nvPr/>
        </p:nvSpPr>
        <p:spPr>
          <a:xfrm>
            <a:off x="3261946" y="5723791"/>
            <a:ext cx="8579826" cy="65063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 России формируется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инновационных кластеров.</a:t>
            </a:r>
          </a:p>
        </p:txBody>
      </p:sp>
    </p:spTree>
    <p:extLst>
      <p:ext uri="{BB962C8B-B14F-4D97-AF65-F5344CB8AC3E}">
        <p14:creationId xmlns:p14="http://schemas.microsoft.com/office/powerpoint/2010/main" val="3664829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9A5681-68BA-43A1-B391-4C83A1AAF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31802"/>
            <a:ext cx="10062484" cy="598107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D138C12-7863-4FE9-AAA8-EFA656CC0C4F}"/>
              </a:ext>
            </a:extLst>
          </p:cNvPr>
          <p:cNvSpPr/>
          <p:nvPr/>
        </p:nvSpPr>
        <p:spPr>
          <a:xfrm>
            <a:off x="4501662" y="211015"/>
            <a:ext cx="7420707" cy="47478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Научно-производственные кластеры России</a:t>
            </a:r>
          </a:p>
        </p:txBody>
      </p:sp>
    </p:spTree>
    <p:extLst>
      <p:ext uri="{BB962C8B-B14F-4D97-AF65-F5344CB8AC3E}">
        <p14:creationId xmlns:p14="http://schemas.microsoft.com/office/powerpoint/2010/main" val="747150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Выучить записи в тетради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311755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14453C-1B7E-4BD8-AB80-6E6A030F3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77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BE008E6-0C3D-48A7-B74F-7406A63ADB79}"/>
              </a:ext>
            </a:extLst>
          </p:cNvPr>
          <p:cNvSpPr/>
          <p:nvPr/>
        </p:nvSpPr>
        <p:spPr>
          <a:xfrm>
            <a:off x="4229100" y="4818185"/>
            <a:ext cx="7798777" cy="123971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Главная задача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РЕКРЕАЦИОННОГО ХОЗЯЙСТВА </a:t>
            </a:r>
            <a:r>
              <a:rPr lang="ru-RU" sz="3200" b="1" dirty="0">
                <a:solidFill>
                  <a:srgbClr val="002060"/>
                </a:solidFill>
              </a:rPr>
              <a:t>– обеспечение отдыха людей.</a:t>
            </a:r>
          </a:p>
        </p:txBody>
      </p:sp>
    </p:spTree>
    <p:extLst>
      <p:ext uri="{BB962C8B-B14F-4D97-AF65-F5344CB8AC3E}">
        <p14:creationId xmlns:p14="http://schemas.microsoft.com/office/powerpoint/2010/main" val="251355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72E2EF-73FB-4FA9-8220-A8F0738C5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B886AC1-0149-49E3-8993-4A794D8DB818}"/>
              </a:ext>
            </a:extLst>
          </p:cNvPr>
          <p:cNvSpPr/>
          <p:nvPr/>
        </p:nvSpPr>
        <p:spPr>
          <a:xfrm>
            <a:off x="729762" y="320919"/>
            <a:ext cx="7930662" cy="1143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 для развития разнообразных видов туризма и отдыха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8BA03D5-F786-4F7D-8718-EE4DAD58A3C3}"/>
              </a:ext>
            </a:extLst>
          </p:cNvPr>
          <p:cNvSpPr/>
          <p:nvPr/>
        </p:nvSpPr>
        <p:spPr>
          <a:xfrm>
            <a:off x="5715001" y="1784838"/>
            <a:ext cx="6084277" cy="396533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</a:rPr>
              <a:t>-разнообразный рельеф, климат, природные зоны;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-разнообразие рек и озер, источников минеральных вод и лечебных грязей;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-культурно-исторические памятники.</a:t>
            </a:r>
          </a:p>
        </p:txBody>
      </p:sp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FB061F-C605-4E94-94F0-E32DB0387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4605"/>
            <a:ext cx="5997649" cy="652879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1E063A2-C462-4CF1-9FE5-1B9996F9BC64}"/>
              </a:ext>
            </a:extLst>
          </p:cNvPr>
          <p:cNvSpPr/>
          <p:nvPr/>
        </p:nvSpPr>
        <p:spPr>
          <a:xfrm>
            <a:off x="509954" y="1019908"/>
            <a:ext cx="5372100" cy="426426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работает:</a:t>
            </a:r>
          </a:p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-около 2 тысяч </a:t>
            </a:r>
            <a:r>
              <a:rPr lang="ru-RU" sz="3200" b="1" dirty="0">
                <a:solidFill>
                  <a:srgbClr val="002060"/>
                </a:solidFill>
              </a:rPr>
              <a:t>санаторно-курортных учреждений;</a:t>
            </a:r>
          </a:p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-свыше 50 тысяч </a:t>
            </a:r>
            <a:r>
              <a:rPr lang="ru-RU" sz="3200" b="1" dirty="0">
                <a:solidFill>
                  <a:srgbClr val="002060"/>
                </a:solidFill>
              </a:rPr>
              <a:t>детских оздоровительных организаций;</a:t>
            </a:r>
          </a:p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-80% </a:t>
            </a:r>
            <a:r>
              <a:rPr lang="ru-RU" sz="3200" b="1" dirty="0">
                <a:solidFill>
                  <a:srgbClr val="002060"/>
                </a:solidFill>
              </a:rPr>
              <a:t>расположено в Европейской части России.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5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6725D-EE83-462A-B458-AC5513CEF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E9F048C-4412-4057-8061-6FEFED2B4D20}"/>
              </a:ext>
            </a:extLst>
          </p:cNvPr>
          <p:cNvSpPr/>
          <p:nvPr/>
        </p:nvSpPr>
        <p:spPr>
          <a:xfrm>
            <a:off x="3824653" y="79130"/>
            <a:ext cx="8141677" cy="363122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Санаторно-курортные и рекреационные районы включают в себя: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-дома отдыха и санатории: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-турбазы и детские оздоровительные лагеря;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-предприятия торговли и общественного питания;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-спортивные и культурные учреждения;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-развитая транспортная сеть.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48BBE99-4F8D-4487-95AE-52E31D3714E9}"/>
              </a:ext>
            </a:extLst>
          </p:cNvPr>
          <p:cNvSpPr/>
          <p:nvPr/>
        </p:nvSpPr>
        <p:spPr>
          <a:xfrm>
            <a:off x="545122" y="3991708"/>
            <a:ext cx="7174524" cy="258493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Рекреационные районы в основном образуются: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-на основе природных ресурсов и условий;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-около крупных городов;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-около ценных культурно-исторических объектов.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353409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5C6A0C-74FF-456C-94BE-15B4CE251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91" y="833442"/>
            <a:ext cx="3916701" cy="26119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70F757-2832-49A4-9DED-61CF2BB13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51" y="3240601"/>
            <a:ext cx="3895345" cy="24345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EBFF6A-A652-4AF9-A53D-58772FFE02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27" y="3240601"/>
            <a:ext cx="3901440" cy="25999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B18524-6E0F-4798-A495-F45D435A45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92" y="4419600"/>
            <a:ext cx="3657600" cy="24384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C9FD82C-95D8-462A-9C25-0FE5A7833E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5" y="846425"/>
            <a:ext cx="3916701" cy="25825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D50D163-EBB5-476D-85BA-7B24CCCDA4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48" y="129432"/>
            <a:ext cx="3895344" cy="2487168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68D5760-33F4-4D41-9DDD-F2FC4634EC78}"/>
              </a:ext>
            </a:extLst>
          </p:cNvPr>
          <p:cNvSpPr/>
          <p:nvPr/>
        </p:nvSpPr>
        <p:spPr>
          <a:xfrm>
            <a:off x="3889340" y="2265996"/>
            <a:ext cx="3967300" cy="261194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Давние рекреационные районы: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Сочи, Минеральные воды, Южный берег Крыма.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22721B1-1BB6-43F2-B8AE-A7DD3545E56D}"/>
              </a:ext>
            </a:extLst>
          </p:cNvPr>
          <p:cNvSpPr/>
          <p:nvPr/>
        </p:nvSpPr>
        <p:spPr>
          <a:xfrm>
            <a:off x="8106508" y="5840545"/>
            <a:ext cx="3895345" cy="80925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Формируются и новые рекреационные районы.</a:t>
            </a:r>
          </a:p>
        </p:txBody>
      </p:sp>
    </p:spTree>
    <p:extLst>
      <p:ext uri="{BB962C8B-B14F-4D97-AF65-F5344CB8AC3E}">
        <p14:creationId xmlns:p14="http://schemas.microsoft.com/office/powerpoint/2010/main" val="122505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6BB0B7-7CF4-4665-B6C3-F671E3065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92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76B5C-E5DD-4BF7-AC0E-8020C5394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18B527-884C-4603-9017-1E4963BE8A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77" y="1553747"/>
            <a:ext cx="7053144" cy="477671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8DEABAE-3273-4276-A4F6-E22DC7738F75}"/>
              </a:ext>
            </a:extLst>
          </p:cNvPr>
          <p:cNvSpPr/>
          <p:nvPr/>
        </p:nvSpPr>
        <p:spPr>
          <a:xfrm>
            <a:off x="1389184" y="211014"/>
            <a:ext cx="9284677" cy="151227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</a:t>
            </a:r>
            <a:r>
              <a:rPr lang="ru-RU" sz="3200" b="1" dirty="0">
                <a:solidFill>
                  <a:srgbClr val="002060"/>
                </a:solidFill>
              </a:rPr>
              <a:t> – это особая форма деятельности человека, которая занимается получением разнообразных знаний и их систематизацией.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0D0BE1D-CC8D-436A-85AA-FE41D9F05F54}"/>
              </a:ext>
            </a:extLst>
          </p:cNvPr>
          <p:cNvSpPr/>
          <p:nvPr/>
        </p:nvSpPr>
        <p:spPr>
          <a:xfrm>
            <a:off x="694591" y="2708031"/>
            <a:ext cx="4492872" cy="211894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</a:t>
            </a:r>
            <a:r>
              <a:rPr lang="ru-RU" sz="2800" b="1" dirty="0">
                <a:solidFill>
                  <a:srgbClr val="002060"/>
                </a:solidFill>
              </a:rPr>
              <a:t> играет огромную роль в развитии экономики любой высокоразвитой страны.</a:t>
            </a:r>
          </a:p>
        </p:txBody>
      </p:sp>
    </p:spTree>
    <p:extLst>
      <p:ext uri="{BB962C8B-B14F-4D97-AF65-F5344CB8AC3E}">
        <p14:creationId xmlns:p14="http://schemas.microsoft.com/office/powerpoint/2010/main" val="2315706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6179</TotalTime>
  <Words>262</Words>
  <Application>Microsoft Office PowerPoint</Application>
  <PresentationFormat>Широкоэкранный</PresentationFormat>
  <Paragraphs>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AGReverance</vt:lpstr>
      <vt:lpstr>Calibri</vt:lpstr>
      <vt:lpstr>Tw Cen MT</vt:lpstr>
      <vt:lpstr>Wingdings 3</vt:lpstr>
      <vt:lpstr>Интеграл</vt:lpstr>
      <vt:lpstr>Рекреационное хозяйство. Наука.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Елена Сташкова</cp:lastModifiedBy>
  <cp:revision>238</cp:revision>
  <dcterms:created xsi:type="dcterms:W3CDTF">2018-02-25T15:29:25Z</dcterms:created>
  <dcterms:modified xsi:type="dcterms:W3CDTF">2023-12-20T17:21:16Z</dcterms:modified>
  <cp:category>География;Страны</cp:category>
</cp:coreProperties>
</file>