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0be9555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0be9555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0be9555c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0be9555c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d0acd33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d0acd33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7d0acd332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7d0acd332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7d0acd3320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7d0acd3320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7d0acd332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7d0acd332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f457773d3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f457773d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7d0acd3320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7d0acd3320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7d0acd3320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7d0acd3320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7d0acd3320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7d0acd3320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7d0acd3320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7d0acd3320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f09f2b40f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f09f2b40f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f09f2b40f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f09f2b40f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Relationship Id="rId7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428192" cy="951750"/>
          </a:xfrm>
          <a:prstGeom prst="rect">
            <a:avLst/>
          </a:prstGeom>
          <a:noFill/>
          <a:ln>
            <a:noFill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" y="951750"/>
            <a:ext cx="5760000" cy="3240000"/>
          </a:xfrm>
          <a:prstGeom prst="homePlate">
            <a:avLst>
              <a:gd fmla="val 50000" name="adj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57" name="Google Shape;57;p13"/>
          <p:cNvSpPr/>
          <p:nvPr/>
        </p:nvSpPr>
        <p:spPr>
          <a:xfrm>
            <a:off x="8563125" y="239225"/>
            <a:ext cx="512400" cy="3759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6</a:t>
            </a:r>
            <a:endParaRPr b="1" sz="24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061825" y="4450800"/>
            <a:ext cx="3082200" cy="69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Подготовил: Семёнов Сергей Михайлович</a:t>
            </a:r>
            <a:endParaRPr b="1" sz="1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Член Челябинского регионального отделения Русского географического общества</a:t>
            </a:r>
            <a:endParaRPr b="1" sz="1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848700" y="239225"/>
            <a:ext cx="1649400" cy="375900"/>
          </a:xfrm>
          <a:prstGeom prst="roundRect">
            <a:avLst>
              <a:gd fmla="val 16667" name="adj"/>
            </a:avLst>
          </a:prstGeom>
          <a:solidFill>
            <a:srgbClr val="351C75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ГЕОГРАФИЯ</a:t>
            </a:r>
            <a:endParaRPr b="1" sz="17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900" y="4320550"/>
            <a:ext cx="747900" cy="747900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475" y="2156175"/>
            <a:ext cx="868675" cy="868675"/>
          </a:xfrm>
          <a:prstGeom prst="rect">
            <a:avLst/>
          </a:prstGeom>
          <a:noFill/>
          <a:ln>
            <a:noFill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62" name="Google Shape;62;p13"/>
          <p:cNvSpPr txBox="1"/>
          <p:nvPr/>
        </p:nvSpPr>
        <p:spPr>
          <a:xfrm>
            <a:off x="5760000" y="2190313"/>
            <a:ext cx="331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СОЛЁНОСТЬ И ТЕМПЕРАТУРА</a:t>
            </a:r>
            <a:endParaRPr b="1"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ОКЕАНИЧЕСКИХ ВОД</a:t>
            </a:r>
            <a:endParaRPr b="1"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2233800" y="223625"/>
            <a:ext cx="6910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СЕГОДНЯ ВЫ УЗНАЕТЕ:</a:t>
            </a:r>
            <a:endParaRPr b="1" sz="25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630525" y="793025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солёность?</a:t>
            </a:r>
            <a:endParaRPr b="1" sz="2000">
              <a:solidFill>
                <a:schemeClr val="accent4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630525" y="1289988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Каков состав морской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630525" y="1783763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солёности морских вод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630525" y="2251300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Изменение температуры морских вод с широтой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630525" y="2746675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Изменение температуры морских вод с глубиной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630525" y="4173900"/>
            <a:ext cx="6333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Термины: солёность </a:t>
            </a:r>
            <a:endParaRPr b="1" sz="200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 b="0" l="0" r="5944" t="0"/>
          <a:stretch/>
        </p:blipFill>
        <p:spPr>
          <a:xfrm>
            <a:off x="0" y="223625"/>
            <a:ext cx="2233800" cy="14844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5">
            <a:alphaModFix/>
          </a:blip>
          <a:srcRect b="0" l="6785" r="0" t="0"/>
          <a:stretch/>
        </p:blipFill>
        <p:spPr>
          <a:xfrm>
            <a:off x="0" y="1838388"/>
            <a:ext cx="2233800" cy="1499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6">
            <a:alphaModFix/>
          </a:blip>
          <a:srcRect b="0" l="0" r="16219" t="0"/>
          <a:stretch/>
        </p:blipFill>
        <p:spPr>
          <a:xfrm>
            <a:off x="0" y="3468475"/>
            <a:ext cx="2233800" cy="1499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/>
          <p:nvPr/>
        </p:nvSpPr>
        <p:spPr>
          <a:xfrm>
            <a:off x="-163750" y="800400"/>
            <a:ext cx="8812800" cy="9351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540000" lvl="0" marL="269999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F1C232"/>
                </a:solidFill>
                <a:latin typeface="Oswald"/>
                <a:ea typeface="Oswald"/>
                <a:cs typeface="Oswald"/>
                <a:sym typeface="Oswald"/>
              </a:rPr>
              <a:t>Солёность </a:t>
            </a:r>
            <a:r>
              <a:rPr b="1" i="1" lang="ru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- количество солей, растворённых в 1 литре воды. Измеряется в промилле (‰). Пресной </a:t>
            </a:r>
            <a:r>
              <a:rPr b="1" i="1" lang="ru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считается</a:t>
            </a:r>
            <a:r>
              <a:rPr b="1" i="1" lang="ru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вода, солёность которой не превышает 1 ‰.</a:t>
            </a:r>
            <a:endParaRPr b="1" i="1" sz="18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442550" y="2104700"/>
            <a:ext cx="31464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Хлориды 55% (19,25 г)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442575" y="2579075"/>
            <a:ext cx="31464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Натрий 30,6% (10,7 г)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442575" y="3053450"/>
            <a:ext cx="31464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Сульфаты 7,7% (2,7 г)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442550" y="3527825"/>
            <a:ext cx="31464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Магний 3,7% (1,3 г)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442550" y="4002200"/>
            <a:ext cx="31464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Кальций 1,2% (0,42 г)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442575" y="4476575"/>
            <a:ext cx="31464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Калий 1,1% (0,39 г)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3588975" y="2011975"/>
            <a:ext cx="694500" cy="716400"/>
          </a:xfrm>
          <a:prstGeom prst="mathPlus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rgbClr val="C27BA0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4357800" y="2104700"/>
            <a:ext cx="13566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Вода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5870700" y="1948250"/>
            <a:ext cx="1008900" cy="716400"/>
          </a:xfrm>
          <a:prstGeom prst="mathEqual">
            <a:avLst>
              <a:gd fmla="val 23520" name="adj1"/>
              <a:gd fmla="val 11760" name="adj2"/>
            </a:avLst>
          </a:prstGeom>
          <a:solidFill>
            <a:srgbClr val="FF0000"/>
          </a:solidFill>
          <a:ln cap="flat" cmpd="sng" w="9525">
            <a:solidFill>
              <a:srgbClr val="C27BA0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7400" y="1522227"/>
            <a:ext cx="508925" cy="489746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94" name="Google Shape;9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96075" y="2982575"/>
            <a:ext cx="3623724" cy="203834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95" name="Google Shape;95;p15"/>
          <p:cNvSpPr/>
          <p:nvPr/>
        </p:nvSpPr>
        <p:spPr>
          <a:xfrm>
            <a:off x="7035900" y="2104700"/>
            <a:ext cx="1741200" cy="11223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Морская вода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35 ‰</a:t>
            </a:r>
            <a:endParaRPr b="1" sz="2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или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35 г/л</a:t>
            </a:r>
            <a:endParaRPr b="1" sz="2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солёность? Состав морской воды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7240900" y="286525"/>
            <a:ext cx="18429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/>
          <p:nvPr/>
        </p:nvSpPr>
        <p:spPr>
          <a:xfrm>
            <a:off x="541775" y="1487988"/>
            <a:ext cx="79095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Количества выпадающих атмосферных осадков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541775" y="1966050"/>
            <a:ext cx="79095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Величины испарения (при высоком испарении солёность повышается и наоборот)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541775" y="2451775"/>
            <a:ext cx="79095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Наличие течений (тёплые течения несут более солёную воду, чем холодные)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41775" y="2937500"/>
            <a:ext cx="79095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Притока речных вод (они способствуют опреснению)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541775" y="3423225"/>
            <a:ext cx="7909500" cy="605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Наличие льдов и степень их таяния (при замерзании морской воды солёность увеличивается, при таянии - уменьшается)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315225" y="800400"/>
            <a:ext cx="8694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Средняя солёность вод Мирового океана 35‰</a:t>
            </a:r>
            <a:r>
              <a:rPr lang="ru" sz="17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. Солёность вод распределяется зонально и зависит от:</a:t>
            </a:r>
            <a:endParaRPr sz="17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солёности морских вод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/>
          <p:nvPr/>
        </p:nvSpPr>
        <p:spPr>
          <a:xfrm>
            <a:off x="5560700" y="286525"/>
            <a:ext cx="3523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7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 b="910" l="1375" r="1044" t="1165"/>
          <a:stretch/>
        </p:blipFill>
        <p:spPr>
          <a:xfrm>
            <a:off x="519125" y="781050"/>
            <a:ext cx="5424474" cy="42529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19" name="Google Shape;119;p17"/>
          <p:cNvSpPr txBox="1"/>
          <p:nvPr/>
        </p:nvSpPr>
        <p:spPr>
          <a:xfrm>
            <a:off x="6065975" y="800400"/>
            <a:ext cx="29769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тропических широтах</a:t>
            </a:r>
            <a:r>
              <a:rPr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солёность воды наибольшая -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38‰</a:t>
            </a:r>
            <a:r>
              <a:rPr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, в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экваториальных</a:t>
            </a:r>
            <a:r>
              <a:rPr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- около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34‰</a:t>
            </a:r>
            <a:r>
              <a:rPr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, а в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полярных районах</a:t>
            </a:r>
            <a:r>
              <a:rPr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снижается ещё больше - до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32‰.</a:t>
            </a:r>
            <a:endParaRPr b="1" sz="1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Зональность распространения солёности вод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7460925" y="286525"/>
            <a:ext cx="1623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4247" y="549650"/>
            <a:ext cx="3789399" cy="23715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129" name="Google Shape;12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775" y="551225"/>
            <a:ext cx="3789400" cy="236836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6">
            <a:alphaModFix/>
          </a:blip>
          <a:srcRect b="48139" l="38635" r="38594" t="5754"/>
          <a:stretch/>
        </p:blipFill>
        <p:spPr>
          <a:xfrm>
            <a:off x="4989750" y="2320050"/>
            <a:ext cx="1369726" cy="23715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31" name="Google Shape;131;p18"/>
          <p:cNvSpPr/>
          <p:nvPr/>
        </p:nvSpPr>
        <p:spPr>
          <a:xfrm>
            <a:off x="6006750" y="3090700"/>
            <a:ext cx="26169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Балтийское море (4‰)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7">
            <a:alphaModFix/>
          </a:blip>
          <a:srcRect b="6828" l="22994" r="59572" t="47062"/>
          <a:stretch/>
        </p:blipFill>
        <p:spPr>
          <a:xfrm>
            <a:off x="614975" y="2388550"/>
            <a:ext cx="1369725" cy="23715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33" name="Google Shape;133;p18"/>
          <p:cNvSpPr/>
          <p:nvPr/>
        </p:nvSpPr>
        <p:spPr>
          <a:xfrm>
            <a:off x="1714275" y="3090700"/>
            <a:ext cx="26169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Красное море (42‰)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0" y="4691575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Назовите причины различия 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солёности</a:t>
            </a:r>
            <a:r>
              <a:rPr b="1" lang="ru" sz="1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двух морей</a:t>
            </a:r>
            <a:endParaRPr b="1" sz="1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Самое солёное и самое пресное море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6160775" y="286525"/>
            <a:ext cx="2923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9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4247" y="549650"/>
            <a:ext cx="3789399" cy="23715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144" name="Google Shape;14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775" y="551225"/>
            <a:ext cx="3789400" cy="236836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45" name="Google Shape;145;p19"/>
          <p:cNvSpPr txBox="1"/>
          <p:nvPr/>
        </p:nvSpPr>
        <p:spPr>
          <a:xfrm>
            <a:off x="2157125" y="3665300"/>
            <a:ext cx="2525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Находится в тропиках.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Жаркий климат.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Высокое испарение.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Малое количество осадков.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Нет притока речных вод.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6502600" y="3685625"/>
            <a:ext cx="2525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Находится в умеренных широтах.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Умеренный климат.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Достаточное количество осадков.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Впадают много рек.</a:t>
            </a:r>
            <a:endParaRPr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Самое солёное и самое пресное море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8" name="Google Shape;148;p19"/>
          <p:cNvPicPr preferRelativeResize="0"/>
          <p:nvPr/>
        </p:nvPicPr>
        <p:blipFill rotWithShape="1">
          <a:blip r:embed="rId6">
            <a:alphaModFix/>
          </a:blip>
          <a:srcRect b="6828" l="22994" r="59572" t="47062"/>
          <a:stretch/>
        </p:blipFill>
        <p:spPr>
          <a:xfrm>
            <a:off x="614975" y="2388550"/>
            <a:ext cx="1369725" cy="23715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49" name="Google Shape;149;p19"/>
          <p:cNvSpPr/>
          <p:nvPr/>
        </p:nvSpPr>
        <p:spPr>
          <a:xfrm>
            <a:off x="1714275" y="3090700"/>
            <a:ext cx="26169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Красное море (42‰)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0" name="Google Shape;150;p19"/>
          <p:cNvPicPr preferRelativeResize="0"/>
          <p:nvPr/>
        </p:nvPicPr>
        <p:blipFill rotWithShape="1">
          <a:blip r:embed="rId7">
            <a:alphaModFix/>
          </a:blip>
          <a:srcRect b="48139" l="38635" r="38594" t="5754"/>
          <a:stretch/>
        </p:blipFill>
        <p:spPr>
          <a:xfrm>
            <a:off x="4989750" y="2320050"/>
            <a:ext cx="1369726" cy="23715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51" name="Google Shape;151;p19"/>
          <p:cNvSpPr/>
          <p:nvPr/>
        </p:nvSpPr>
        <p:spPr>
          <a:xfrm>
            <a:off x="6006750" y="3090700"/>
            <a:ext cx="2616900" cy="403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Балтийское море (4‰)</a:t>
            </a:r>
            <a:endParaRPr b="1" i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9"/>
          <p:cNvSpPr/>
          <p:nvPr/>
        </p:nvSpPr>
        <p:spPr>
          <a:xfrm>
            <a:off x="6160775" y="286525"/>
            <a:ext cx="2923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0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0"/>
          <p:cNvSpPr txBox="1"/>
          <p:nvPr/>
        </p:nvSpPr>
        <p:spPr>
          <a:xfrm>
            <a:off x="5263275" y="800400"/>
            <a:ext cx="37797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Пресная вода замерзает при 0 °C. Температура замерзания морской воды ниже и зависит от величины солёности. Например, при солёности 10‰ вода начинает замерзать при 0,5 °C, а при солёности 36‰ — только при –2,0 °C.</a:t>
            </a:r>
            <a:endParaRPr sz="19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Льдом постоянно покрыто 34% площади океана. С увеличением толщины лёд теряет эластичность, из-за чего ледяной покров разламывается образуя </a:t>
            </a:r>
            <a:r>
              <a:rPr b="1"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айсберги</a:t>
            </a:r>
            <a:r>
              <a:rPr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  <a:endParaRPr sz="19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0" name="Google Shape;160;p20"/>
          <p:cNvPicPr preferRelativeResize="0"/>
          <p:nvPr/>
        </p:nvPicPr>
        <p:blipFill rotWithShape="1">
          <a:blip r:embed="rId4">
            <a:alphaModFix/>
          </a:blip>
          <a:srcRect b="0" l="0" r="5383" t="0"/>
          <a:stretch/>
        </p:blipFill>
        <p:spPr>
          <a:xfrm>
            <a:off x="197850" y="800400"/>
            <a:ext cx="4947824" cy="294137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161" name="Google Shape;16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56852" y="2849049"/>
            <a:ext cx="3298826" cy="220834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62" name="Google Shape;162;p20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Замерзаемость солёных вод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3" name="Google Shape;163;p20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0"/>
          <p:cNvSpPr/>
          <p:nvPr/>
        </p:nvSpPr>
        <p:spPr>
          <a:xfrm>
            <a:off x="4865375" y="286525"/>
            <a:ext cx="42186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1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 txBox="1"/>
          <p:nvPr/>
        </p:nvSpPr>
        <p:spPr>
          <a:xfrm>
            <a:off x="4947825" y="800400"/>
            <a:ext cx="4095300" cy="3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Воды Мирового океана нагреваются Солнцем. </a:t>
            </a:r>
            <a:r>
              <a:rPr b="1"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Солнечные лучи прогревают лишь тонкий поверхностный слой толщиной до 200 м.</a:t>
            </a: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Температура этого водного слоя изменяется по сезонам года. Днём и в тёплый сезон года поверхностные воды океанов нагреваются, а ночью и зимой они отдают своё тепло воздуху.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 rotWithShape="1">
          <a:blip r:embed="rId4">
            <a:alphaModFix/>
          </a:blip>
          <a:srcRect b="4330" l="2643" r="5250" t="2741"/>
          <a:stretch/>
        </p:blipFill>
        <p:spPr>
          <a:xfrm>
            <a:off x="442550" y="800401"/>
            <a:ext cx="4350675" cy="27916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72" name="Google Shape;172;p21"/>
          <p:cNvSpPr/>
          <p:nvPr/>
        </p:nvSpPr>
        <p:spPr>
          <a:xfrm>
            <a:off x="442550" y="3749775"/>
            <a:ext cx="4350600" cy="890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График среднегодовой температуры поверхностных вод Мирового океана в разных широтах</a:t>
            </a:r>
            <a:endParaRPr b="1" i="1" sz="1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Изменение температуры с широтой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4" name="Google Shape;174;p21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5836925" y="286525"/>
            <a:ext cx="32469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2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/>
          <p:nvPr/>
        </p:nvSpPr>
        <p:spPr>
          <a:xfrm>
            <a:off x="5953275" y="800400"/>
            <a:ext cx="3081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Солнце неравномерно освещает и нагревает водную поверхность на разных широтах, поэтому температура поверхностных вод Мирового океана изменяется от экватора к полюсам.</a:t>
            </a:r>
            <a:endParaRPr b="1"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82" name="Google Shape;182;p22"/>
          <p:cNvPicPr preferRelativeResize="0"/>
          <p:nvPr/>
        </p:nvPicPr>
        <p:blipFill rotWithShape="1">
          <a:blip r:embed="rId4">
            <a:alphaModFix/>
          </a:blip>
          <a:srcRect b="2441" l="3304" r="2016" t="4352"/>
          <a:stretch/>
        </p:blipFill>
        <p:spPr>
          <a:xfrm>
            <a:off x="284175" y="890900"/>
            <a:ext cx="5587126" cy="353232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83" name="Google Shape;183;p22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Зональность распространения температуры вод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4" name="Google Shape;184;p22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2"/>
          <p:cNvSpPr/>
          <p:nvPr/>
        </p:nvSpPr>
        <p:spPr>
          <a:xfrm>
            <a:off x="7841925" y="286525"/>
            <a:ext cx="124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/>
        </p:nvSpPr>
        <p:spPr>
          <a:xfrm>
            <a:off x="4927350" y="852850"/>
            <a:ext cx="4095300" cy="4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 глубиной температура воды падает: до 200 метров - очень медленно, затем до глубины 1000 метров понижается резко, после чего уменьшение температуры снова едва заметно.</a:t>
            </a:r>
            <a:endParaRPr sz="19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Температура основной толщи воды Мирового океана низкая и составляет 3–4 °C, а температура придонных вод всего 2,5–2,8 °C. Температура придонных вод одинакова на разных широтах и не зависит от времени года.</a:t>
            </a:r>
            <a:endParaRPr sz="19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2" name="Google Shape;192;p23"/>
          <p:cNvPicPr preferRelativeResize="0"/>
          <p:nvPr/>
        </p:nvPicPr>
        <p:blipFill rotWithShape="1">
          <a:blip r:embed="rId4">
            <a:alphaModFix/>
          </a:blip>
          <a:srcRect b="14135" l="4219" r="5044" t="4344"/>
          <a:stretch/>
        </p:blipFill>
        <p:spPr>
          <a:xfrm>
            <a:off x="431388" y="934815"/>
            <a:ext cx="4350600" cy="363560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93" name="Google Shape;193;p23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Температура воды на разной глубине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4" name="Google Shape;194;p23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6198875" y="286525"/>
            <a:ext cx="28851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4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 rotWithShape="1">
          <a:blip r:embed="rId4">
            <a:alphaModFix/>
          </a:blip>
          <a:srcRect b="0" l="0" r="5944" t="0"/>
          <a:stretch/>
        </p:blipFill>
        <p:spPr>
          <a:xfrm>
            <a:off x="0" y="223625"/>
            <a:ext cx="2233800" cy="14844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202" name="Google Shape;202;p24"/>
          <p:cNvSpPr txBox="1"/>
          <p:nvPr/>
        </p:nvSpPr>
        <p:spPr>
          <a:xfrm>
            <a:off x="2233800" y="223625"/>
            <a:ext cx="6910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ВОПРОСЫ ПО ПРОЙДЕННОЙ ТЕМЕ</a:t>
            </a:r>
            <a:endParaRPr b="1" sz="25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3" name="Google Shape;203;p24"/>
          <p:cNvSpPr txBox="1"/>
          <p:nvPr/>
        </p:nvSpPr>
        <p:spPr>
          <a:xfrm>
            <a:off x="2630525" y="893075"/>
            <a:ext cx="6333900" cy="255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солёность?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Каков состав морской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солёности морских вод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Как изменяется температура морских вод с широтой?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Как изменяется температура морских вод с глубиной?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4" name="Google Shape;204;p24"/>
          <p:cNvPicPr preferRelativeResize="0"/>
          <p:nvPr/>
        </p:nvPicPr>
        <p:blipFill rotWithShape="1">
          <a:blip r:embed="rId5">
            <a:alphaModFix/>
          </a:blip>
          <a:srcRect b="0" l="6785" r="0" t="0"/>
          <a:stretch/>
        </p:blipFill>
        <p:spPr>
          <a:xfrm>
            <a:off x="0" y="1838388"/>
            <a:ext cx="2233800" cy="1499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205" name="Google Shape;205;p24"/>
          <p:cNvPicPr preferRelativeResize="0"/>
          <p:nvPr/>
        </p:nvPicPr>
        <p:blipFill rotWithShape="1">
          <a:blip r:embed="rId6">
            <a:alphaModFix/>
          </a:blip>
          <a:srcRect b="0" l="0" r="16219" t="0"/>
          <a:stretch/>
        </p:blipFill>
        <p:spPr>
          <a:xfrm>
            <a:off x="0" y="3468475"/>
            <a:ext cx="2233800" cy="1499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5"/>
          <p:cNvPicPr preferRelativeResize="0"/>
          <p:nvPr/>
        </p:nvPicPr>
        <p:blipFill rotWithShape="1">
          <a:blip r:embed="rId3">
            <a:alphaModFix/>
          </a:blip>
          <a:srcRect b="20727" l="17149" r="2863" t="23038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5"/>
          <p:cNvPicPr preferRelativeResize="0"/>
          <p:nvPr/>
        </p:nvPicPr>
        <p:blipFill rotWithShape="1">
          <a:blip r:embed="rId4">
            <a:alphaModFix/>
          </a:blip>
          <a:srcRect b="0" l="0" r="5944" t="0"/>
          <a:stretch/>
        </p:blipFill>
        <p:spPr>
          <a:xfrm>
            <a:off x="0" y="223625"/>
            <a:ext cx="2233800" cy="14844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212" name="Google Shape;212;p25"/>
          <p:cNvSpPr txBox="1"/>
          <p:nvPr/>
        </p:nvSpPr>
        <p:spPr>
          <a:xfrm>
            <a:off x="2233800" y="223625"/>
            <a:ext cx="6910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ДОМАШНЕЕ ЗАДАНИЕ</a:t>
            </a:r>
            <a:endParaRPr b="1" sz="25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2630525" y="893075"/>
            <a:ext cx="6333900" cy="1200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Отвечать на вопросы (устно)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Учить записи в тетради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Учить термины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14" name="Google Shape;214;p25"/>
          <p:cNvPicPr preferRelativeResize="0"/>
          <p:nvPr/>
        </p:nvPicPr>
        <p:blipFill rotWithShape="1">
          <a:blip r:embed="rId5">
            <a:alphaModFix/>
          </a:blip>
          <a:srcRect b="0" l="6785" r="0" t="0"/>
          <a:stretch/>
        </p:blipFill>
        <p:spPr>
          <a:xfrm>
            <a:off x="0" y="1838388"/>
            <a:ext cx="2233800" cy="1499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pic>
        <p:nvPicPr>
          <p:cNvPr id="215" name="Google Shape;215;p25"/>
          <p:cNvPicPr preferRelativeResize="0"/>
          <p:nvPr/>
        </p:nvPicPr>
        <p:blipFill rotWithShape="1">
          <a:blip r:embed="rId6">
            <a:alphaModFix/>
          </a:blip>
          <a:srcRect b="0" l="0" r="16219" t="0"/>
          <a:stretch/>
        </p:blipFill>
        <p:spPr>
          <a:xfrm>
            <a:off x="0" y="3468475"/>
            <a:ext cx="2233800" cy="1499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