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Oswald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Oswald-regular.fnt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swa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06caee49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06caee4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706caee49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706caee49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7971f5c3c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7971f5c3c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7971f5c3c2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7971f5c3c2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7971f5c3c2_2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7971f5c3c2_2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7971f5c3c2_2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7971f5c3c2_2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7971f5c3c2_2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7971f5c3c2_2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7a49cac1c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7a49cac1c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7971f5c3c2_2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7971f5c3c2_2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7971f5c3c2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7971f5c3c2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7971f5c3c2_3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7971f5c3c2_3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7971f5c3c2_3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7971f5c3c2_3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7971f5c3c2_3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7971f5c3c2_3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7971f5c3c2_3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7971f5c3c2_3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effc9aa2cd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effc9aa2cd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effc9aa2c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effc9aa2c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openxmlformats.org/officeDocument/2006/relationships/image" Target="../media/image10.png"/><Relationship Id="rId7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428192" cy="951750"/>
          </a:xfrm>
          <a:prstGeom prst="rect">
            <a:avLst/>
          </a:prstGeom>
          <a:noFill/>
          <a:ln>
            <a:noFill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9" y="951750"/>
            <a:ext cx="5760000" cy="3240000"/>
          </a:xfrm>
          <a:prstGeom prst="homePlate">
            <a:avLst>
              <a:gd fmla="val 50000" name="adj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sp>
        <p:nvSpPr>
          <p:cNvPr id="57" name="Google Shape;57;p13"/>
          <p:cNvSpPr/>
          <p:nvPr/>
        </p:nvSpPr>
        <p:spPr>
          <a:xfrm>
            <a:off x="8563125" y="239225"/>
            <a:ext cx="512400" cy="3759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6</a:t>
            </a:r>
            <a:endParaRPr b="1" sz="24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6061825" y="4450800"/>
            <a:ext cx="3082200" cy="69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Подготовил: Семёнов Сергей Михайлович</a:t>
            </a:r>
            <a:endParaRPr b="1" sz="1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Член Челябинского регионального отделения Русского географического общества</a:t>
            </a:r>
            <a:endParaRPr b="1" sz="1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6848700" y="239225"/>
            <a:ext cx="1649400" cy="375900"/>
          </a:xfrm>
          <a:prstGeom prst="roundRect">
            <a:avLst>
              <a:gd fmla="val 16667" name="adj"/>
            </a:avLst>
          </a:prstGeom>
          <a:solidFill>
            <a:srgbClr val="351C75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ГЕОГРАФИЯ</a:t>
            </a:r>
            <a:endParaRPr b="1" sz="17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3900" y="4320550"/>
            <a:ext cx="747900" cy="747900"/>
          </a:xfrm>
          <a:prstGeom prst="ellipse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475" y="2156175"/>
            <a:ext cx="868675" cy="868675"/>
          </a:xfrm>
          <a:prstGeom prst="rect">
            <a:avLst/>
          </a:prstGeom>
          <a:noFill/>
          <a:ln>
            <a:noFill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sp>
        <p:nvSpPr>
          <p:cNvPr id="62" name="Google Shape;62;p13"/>
          <p:cNvSpPr txBox="1"/>
          <p:nvPr/>
        </p:nvSpPr>
        <p:spPr>
          <a:xfrm>
            <a:off x="5760000" y="2036400"/>
            <a:ext cx="3315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МИРОВОЙ КРУГОВОРОТ </a:t>
            </a:r>
            <a:endParaRPr b="1" sz="20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ВОДЫ.</a:t>
            </a:r>
            <a:endParaRPr b="1" sz="20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ЗНАЧЕНИЕ ГИДРОСФЕРЫ</a:t>
            </a:r>
            <a:endParaRPr b="1" sz="20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2233800" y="223625"/>
            <a:ext cx="6910500" cy="569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СЕГОДНЯ ВЫ УЗНАЕТЕ:</a:t>
            </a:r>
            <a:endParaRPr b="1" sz="25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2630525" y="793025"/>
            <a:ext cx="6333900" cy="5232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143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Что такое круговорот воды?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2630525" y="1289988"/>
            <a:ext cx="6333900" cy="5232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143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Этапы мирового круговорота воды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2630525" y="1783775"/>
            <a:ext cx="6513600" cy="5232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143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Малый (океанический) круговорот воды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2630525" y="2294200"/>
            <a:ext cx="6333900" cy="5232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143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Малый (континентальный) круговорот воды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2630525" y="4114800"/>
            <a:ext cx="6333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CC0000"/>
                </a:solidFill>
                <a:latin typeface="Oswald"/>
                <a:ea typeface="Oswald"/>
                <a:cs typeface="Oswald"/>
                <a:sym typeface="Oswald"/>
              </a:rPr>
              <a:t>Термины: круговорот воды, малый (океанический) круговорот воды, малый (континентальный) круговорот воды</a:t>
            </a:r>
            <a:endParaRPr b="1" sz="2000">
              <a:solidFill>
                <a:srgbClr val="CC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23625"/>
            <a:ext cx="2235900" cy="14967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st="190500">
              <a:srgbClr val="000000">
                <a:alpha val="70000"/>
              </a:srgbClr>
            </a:outerShdw>
          </a:effectLst>
        </p:spPr>
      </p:pic>
      <p:pic>
        <p:nvPicPr>
          <p:cNvPr id="75" name="Google Shape;7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838400"/>
            <a:ext cx="2235900" cy="14871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pic>
        <p:nvPicPr>
          <p:cNvPr id="76" name="Google Shape;7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443575"/>
            <a:ext cx="2235900" cy="14868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7" name="Google Shape;77;p14"/>
          <p:cNvSpPr txBox="1"/>
          <p:nvPr/>
        </p:nvSpPr>
        <p:spPr>
          <a:xfrm>
            <a:off x="2630525" y="2789575"/>
            <a:ext cx="6423900" cy="5232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143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Причины нарушения круговорота воды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2630525" y="3298400"/>
            <a:ext cx="6423900" cy="523200"/>
          </a:xfrm>
          <a:prstGeom prst="rect">
            <a:avLst/>
          </a:prstGeom>
          <a:noFill/>
          <a:ln>
            <a:noFill/>
          </a:ln>
          <a:effectLst>
            <a:outerShdw blurRad="200025" rotWithShape="0" algn="bl" dir="5400000" dist="11430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Значение гидросферы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5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/>
          <p:nvPr/>
        </p:nvSpPr>
        <p:spPr>
          <a:xfrm>
            <a:off x="-103350" y="810675"/>
            <a:ext cx="8727000" cy="12858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540000" lvl="0" marL="1800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800">
                <a:solidFill>
                  <a:srgbClr val="F1C232"/>
                </a:solidFill>
                <a:latin typeface="Oswald"/>
                <a:ea typeface="Oswald"/>
                <a:cs typeface="Oswald"/>
                <a:sym typeface="Oswald"/>
              </a:rPr>
              <a:t>Круговорот воды </a:t>
            </a:r>
            <a:r>
              <a:rPr b="1" i="1" lang="ru" sz="1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- это процесс циклического перемещения воды в биосфере Земли. Возможен благодаря уникальному свойству воды переходить из одного агрегатного состояния в другое. Круговорот воды влияет на климат.</a:t>
            </a:r>
            <a:endParaRPr b="1" sz="1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5" name="Google Shape;85;p15"/>
          <p:cNvSpPr/>
          <p:nvPr/>
        </p:nvSpPr>
        <p:spPr>
          <a:xfrm>
            <a:off x="2223900" y="2325450"/>
            <a:ext cx="4696200" cy="4926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АГРЕГАТНЫЕ СОСТОЯНИЯ ВОДЫ</a:t>
            </a:r>
            <a:endParaRPr b="1" sz="1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6" name="Google Shape;86;p15"/>
          <p:cNvSpPr/>
          <p:nvPr/>
        </p:nvSpPr>
        <p:spPr>
          <a:xfrm>
            <a:off x="442550" y="2986450"/>
            <a:ext cx="2753400" cy="3951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76A5AF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ТВЁРДЫЙ</a:t>
            </a:r>
            <a:endParaRPr b="1" sz="1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7" name="Google Shape;87;p15"/>
          <p:cNvSpPr/>
          <p:nvPr/>
        </p:nvSpPr>
        <p:spPr>
          <a:xfrm>
            <a:off x="3341425" y="2986450"/>
            <a:ext cx="2753400" cy="3951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76A5AF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ЖИДКИЙ</a:t>
            </a:r>
            <a:endParaRPr b="1" sz="1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8" name="Google Shape;88;p15"/>
          <p:cNvSpPr/>
          <p:nvPr/>
        </p:nvSpPr>
        <p:spPr>
          <a:xfrm>
            <a:off x="6240275" y="2986450"/>
            <a:ext cx="2753400" cy="3951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76A5AF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ГАЗООБРАЗНЫЙ</a:t>
            </a:r>
            <a:endParaRPr b="1" sz="1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5175" y="1737227"/>
            <a:ext cx="508925" cy="489746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90" name="Google Shape;90;p15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Что такое круговорот воды?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91" name="Google Shape;9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1100" y="3448950"/>
            <a:ext cx="1851223" cy="1239274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sp>
        <p:nvSpPr>
          <p:cNvPr id="92" name="Google Shape;92;p15"/>
          <p:cNvSpPr/>
          <p:nvPr/>
        </p:nvSpPr>
        <p:spPr>
          <a:xfrm>
            <a:off x="442550" y="4478650"/>
            <a:ext cx="1391700" cy="361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A2C4C9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ЛЁД</a:t>
            </a:r>
            <a:endParaRPr b="1" sz="1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93" name="Google Shape;9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43601" y="3448950"/>
            <a:ext cx="1851225" cy="1234136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pic>
        <p:nvPicPr>
          <p:cNvPr id="94" name="Google Shape;94;p15"/>
          <p:cNvPicPr preferRelativeResize="0"/>
          <p:nvPr/>
        </p:nvPicPr>
        <p:blipFill rotWithShape="1">
          <a:blip r:embed="rId7">
            <a:alphaModFix/>
          </a:blip>
          <a:srcRect b="0" l="0" r="0" t="13179"/>
          <a:stretch/>
        </p:blipFill>
        <p:spPr>
          <a:xfrm>
            <a:off x="7142450" y="3448950"/>
            <a:ext cx="1851226" cy="1285801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sp>
        <p:nvSpPr>
          <p:cNvPr id="95" name="Google Shape;95;p15"/>
          <p:cNvSpPr/>
          <p:nvPr/>
        </p:nvSpPr>
        <p:spPr>
          <a:xfrm>
            <a:off x="3341425" y="4478650"/>
            <a:ext cx="1391700" cy="361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A2C4C9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ВОДА</a:t>
            </a:r>
            <a:endParaRPr b="1" sz="1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6240300" y="4478650"/>
            <a:ext cx="1391700" cy="361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A2C4C9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ПАР</a:t>
            </a:r>
            <a:endParaRPr b="1" sz="1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5"/>
          <p:cNvSpPr/>
          <p:nvPr/>
        </p:nvSpPr>
        <p:spPr>
          <a:xfrm>
            <a:off x="4838700" y="286525"/>
            <a:ext cx="42447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6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/>
          <p:nvPr/>
        </p:nvSpPr>
        <p:spPr>
          <a:xfrm>
            <a:off x="6121125" y="900113"/>
            <a:ext cx="2753400" cy="4926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НАГРЕВ</a:t>
            </a:r>
            <a:endParaRPr b="1" sz="1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7017988" y="3130775"/>
            <a:ext cx="213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6"/>
          <p:cNvSpPr txBox="1"/>
          <p:nvPr/>
        </p:nvSpPr>
        <p:spPr>
          <a:xfrm>
            <a:off x="5997975" y="1677225"/>
            <a:ext cx="29997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Солнце нагревает воду, содержащуюся в океанах, морях.</a:t>
            </a:r>
            <a:endParaRPr sz="2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07" name="Google Shape;10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725" y="932000"/>
            <a:ext cx="5452075" cy="2694788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08" name="Google Shape;108;p16"/>
          <p:cNvSpPr/>
          <p:nvPr/>
        </p:nvSpPr>
        <p:spPr>
          <a:xfrm>
            <a:off x="479150" y="990100"/>
            <a:ext cx="553500" cy="492600"/>
          </a:xfrm>
          <a:prstGeom prst="sun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6"/>
          <p:cNvSpPr/>
          <p:nvPr/>
        </p:nvSpPr>
        <p:spPr>
          <a:xfrm>
            <a:off x="469100" y="1550625"/>
            <a:ext cx="7164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нагрев</a:t>
            </a:r>
            <a:endParaRPr sz="11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Мирового (Большого) круговорота воды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6"/>
          <p:cNvSpPr/>
          <p:nvPr/>
        </p:nvSpPr>
        <p:spPr>
          <a:xfrm>
            <a:off x="6602725" y="286525"/>
            <a:ext cx="24807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7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7"/>
          <p:cNvSpPr/>
          <p:nvPr/>
        </p:nvSpPr>
        <p:spPr>
          <a:xfrm>
            <a:off x="6033225" y="931988"/>
            <a:ext cx="2929200" cy="11208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ЭВАПОРАЦИЯ (ИСПАРЕНИЕ) И КОНДЕНСАЦИЯ</a:t>
            </a:r>
            <a:endParaRPr b="1" sz="1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7017988" y="3130775"/>
            <a:ext cx="213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7"/>
          <p:cNvSpPr txBox="1"/>
          <p:nvPr/>
        </p:nvSpPr>
        <p:spPr>
          <a:xfrm>
            <a:off x="5997975" y="2214875"/>
            <a:ext cx="2999700" cy="14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Вода превращается в пар. Он поднимается вверх, охлаждается и трансформируется в капельки воды и льдинки, из которых образуются облака.</a:t>
            </a:r>
            <a:endParaRPr sz="17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21" name="Google Shape;12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725" y="932000"/>
            <a:ext cx="5452075" cy="2694788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22" name="Google Shape;122;p17"/>
          <p:cNvSpPr/>
          <p:nvPr/>
        </p:nvSpPr>
        <p:spPr>
          <a:xfrm>
            <a:off x="479150" y="990100"/>
            <a:ext cx="553500" cy="492600"/>
          </a:xfrm>
          <a:prstGeom prst="sun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7"/>
          <p:cNvSpPr/>
          <p:nvPr/>
        </p:nvSpPr>
        <p:spPr>
          <a:xfrm>
            <a:off x="1032650" y="1957900"/>
            <a:ext cx="9732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конденсация</a:t>
            </a:r>
            <a:endParaRPr sz="1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1134900" y="2522700"/>
            <a:ext cx="8709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испарение</a:t>
            </a:r>
            <a:endParaRPr sz="1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469100" y="1550625"/>
            <a:ext cx="7164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нагрев</a:t>
            </a:r>
            <a:endParaRPr sz="11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Мирового (Большого) круговорота воды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7"/>
          <p:cNvSpPr/>
          <p:nvPr/>
        </p:nvSpPr>
        <p:spPr>
          <a:xfrm>
            <a:off x="6602725" y="286525"/>
            <a:ext cx="24807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8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8"/>
          <p:cNvSpPr/>
          <p:nvPr/>
        </p:nvSpPr>
        <p:spPr>
          <a:xfrm>
            <a:off x="6068475" y="932000"/>
            <a:ext cx="2870400" cy="499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ПЕРЕНОС</a:t>
            </a:r>
            <a:endParaRPr b="1" sz="1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7017988" y="3130775"/>
            <a:ext cx="213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8"/>
          <p:cNvSpPr txBox="1"/>
          <p:nvPr/>
        </p:nvSpPr>
        <p:spPr>
          <a:xfrm>
            <a:off x="5997975" y="1557975"/>
            <a:ext cx="30114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Облака несутся по небу, напитываются влагой, превращаются в тучи и посылают осадки.</a:t>
            </a:r>
            <a:endParaRPr sz="2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725" y="932000"/>
            <a:ext cx="5452075" cy="2694788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38" name="Google Shape;138;p18"/>
          <p:cNvSpPr/>
          <p:nvPr/>
        </p:nvSpPr>
        <p:spPr>
          <a:xfrm>
            <a:off x="479150" y="990100"/>
            <a:ext cx="553500" cy="492600"/>
          </a:xfrm>
          <a:prstGeom prst="sun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8"/>
          <p:cNvSpPr/>
          <p:nvPr/>
        </p:nvSpPr>
        <p:spPr>
          <a:xfrm>
            <a:off x="2658225" y="1206400"/>
            <a:ext cx="7164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перенос</a:t>
            </a:r>
            <a:endParaRPr sz="1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0" name="Google Shape;140;p18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Мирового (Большого) круговорота воды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469100" y="1550625"/>
            <a:ext cx="7164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нагрев</a:t>
            </a:r>
            <a:endParaRPr sz="11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1032650" y="1957900"/>
            <a:ext cx="9732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конденсация</a:t>
            </a:r>
            <a:endParaRPr sz="1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1134900" y="2522700"/>
            <a:ext cx="8709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испарение</a:t>
            </a:r>
            <a:endParaRPr sz="1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8"/>
          <p:cNvSpPr/>
          <p:nvPr/>
        </p:nvSpPr>
        <p:spPr>
          <a:xfrm>
            <a:off x="6602725" y="286525"/>
            <a:ext cx="24807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9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9"/>
          <p:cNvSpPr/>
          <p:nvPr/>
        </p:nvSpPr>
        <p:spPr>
          <a:xfrm>
            <a:off x="6059225" y="932000"/>
            <a:ext cx="2753400" cy="8154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ВЫПАДЕНИЕ ОСАДКОВ</a:t>
            </a:r>
            <a:endParaRPr b="1" sz="1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7017988" y="3130775"/>
            <a:ext cx="213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9"/>
          <p:cNvSpPr txBox="1"/>
          <p:nvPr/>
        </p:nvSpPr>
        <p:spPr>
          <a:xfrm>
            <a:off x="5886125" y="1957900"/>
            <a:ext cx="30996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Вода возвращается на поверхность Земли в виде дождя, снега и града. </a:t>
            </a:r>
            <a:endParaRPr sz="2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54" name="Google Shape;15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725" y="932000"/>
            <a:ext cx="5452075" cy="2694788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55" name="Google Shape;155;p19"/>
          <p:cNvSpPr/>
          <p:nvPr/>
        </p:nvSpPr>
        <p:spPr>
          <a:xfrm>
            <a:off x="479150" y="990100"/>
            <a:ext cx="553500" cy="492600"/>
          </a:xfrm>
          <a:prstGeom prst="sun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9"/>
          <p:cNvSpPr/>
          <p:nvPr/>
        </p:nvSpPr>
        <p:spPr>
          <a:xfrm>
            <a:off x="4091025" y="1677225"/>
            <a:ext cx="13371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выпадение осадков</a:t>
            </a:r>
            <a:endParaRPr sz="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Мирового (Большого) круговорота воды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469100" y="1550625"/>
            <a:ext cx="7164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нагрев</a:t>
            </a:r>
            <a:endParaRPr sz="11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1032650" y="1957900"/>
            <a:ext cx="9732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конденсация</a:t>
            </a:r>
            <a:endParaRPr sz="1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1134900" y="2522700"/>
            <a:ext cx="8709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испарение</a:t>
            </a:r>
            <a:endParaRPr sz="1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2658225" y="1206400"/>
            <a:ext cx="7164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перенос</a:t>
            </a:r>
            <a:endParaRPr sz="1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9"/>
          <p:cNvSpPr/>
          <p:nvPr/>
        </p:nvSpPr>
        <p:spPr>
          <a:xfrm>
            <a:off x="6602725" y="286525"/>
            <a:ext cx="24807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0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0"/>
          <p:cNvSpPr txBox="1"/>
          <p:nvPr/>
        </p:nvSpPr>
        <p:spPr>
          <a:xfrm>
            <a:off x="5886125" y="1601925"/>
            <a:ext cx="31116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Выпавшие</a:t>
            </a:r>
            <a:r>
              <a:rPr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 осадки</a:t>
            </a:r>
            <a:r>
              <a:rPr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 поступают в почву, реки, озёра, которые потом снова стекают в Мировой океан, после чего снова испаряется. Круг замыкается.</a:t>
            </a:r>
            <a:endParaRPr sz="2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0" name="Google Shape;170;p20"/>
          <p:cNvSpPr/>
          <p:nvPr/>
        </p:nvSpPr>
        <p:spPr>
          <a:xfrm>
            <a:off x="6065225" y="932000"/>
            <a:ext cx="2753400" cy="4995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СТОК</a:t>
            </a:r>
            <a:endParaRPr b="1" sz="1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71" name="Google Shape;17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725" y="932000"/>
            <a:ext cx="5452075" cy="2694788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172" name="Google Shape;172;p20"/>
          <p:cNvSpPr/>
          <p:nvPr/>
        </p:nvSpPr>
        <p:spPr>
          <a:xfrm>
            <a:off x="479150" y="990100"/>
            <a:ext cx="553500" cy="492600"/>
          </a:xfrm>
          <a:prstGeom prst="sun">
            <a:avLst>
              <a:gd fmla="val 25000" name="adj"/>
            </a:avLst>
          </a:prstGeom>
          <a:solidFill>
            <a:srgbClr val="FFFF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0"/>
          <p:cNvSpPr/>
          <p:nvPr/>
        </p:nvSpPr>
        <p:spPr>
          <a:xfrm>
            <a:off x="3374625" y="2571750"/>
            <a:ext cx="7164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сток</a:t>
            </a:r>
            <a:endParaRPr sz="1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4" name="Google Shape;174;p20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Мирового (Большого) круговорота воды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469100" y="1550625"/>
            <a:ext cx="7164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нагрев</a:t>
            </a:r>
            <a:endParaRPr sz="11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1032650" y="1957900"/>
            <a:ext cx="9732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конденсация</a:t>
            </a:r>
            <a:endParaRPr sz="1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1134900" y="2522700"/>
            <a:ext cx="8709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испарение</a:t>
            </a:r>
            <a:endParaRPr sz="1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58225" y="1206400"/>
            <a:ext cx="7164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перенос</a:t>
            </a:r>
            <a:endParaRPr sz="1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4091025" y="1677225"/>
            <a:ext cx="1337100" cy="276300"/>
          </a:xfrm>
          <a:prstGeom prst="roundRect">
            <a:avLst>
              <a:gd fmla="val 16667" name="adj"/>
            </a:avLst>
          </a:prstGeom>
          <a:solidFill>
            <a:srgbClr val="134F5C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выпадение осадков</a:t>
            </a:r>
            <a:endParaRPr sz="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0"/>
          <p:cNvSpPr/>
          <p:nvPr/>
        </p:nvSpPr>
        <p:spPr>
          <a:xfrm>
            <a:off x="6602725" y="286525"/>
            <a:ext cx="24807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1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1"/>
          <p:cNvSpPr txBox="1"/>
          <p:nvPr/>
        </p:nvSpPr>
        <p:spPr>
          <a:xfrm>
            <a:off x="7017988" y="3130775"/>
            <a:ext cx="213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1"/>
          <p:cNvSpPr/>
          <p:nvPr/>
        </p:nvSpPr>
        <p:spPr>
          <a:xfrm>
            <a:off x="1132575" y="936613"/>
            <a:ext cx="2953800" cy="4926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ОКЕАНИЧЕСКИЙ</a:t>
            </a:r>
            <a:endParaRPr b="1" sz="1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5430350" y="936625"/>
            <a:ext cx="2953800" cy="4926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45818E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КОНТИНЕНТАЛЬНЫЙ</a:t>
            </a:r>
            <a:endParaRPr b="1" sz="19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0" name="Google Shape;190;p21"/>
          <p:cNvSpPr txBox="1"/>
          <p:nvPr/>
        </p:nvSpPr>
        <p:spPr>
          <a:xfrm>
            <a:off x="4957725" y="1565425"/>
            <a:ext cx="4004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282900" y="3105325"/>
            <a:ext cx="8732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Характерно, что количество выпавших осадков при океаническом типе значительно ниже, чем испарившейся влаги. На суше наблюдается обратная ситуация. На материке осадков выпадает больше, чем испаряется, но влага в конечном итоге уходит в океан.</a:t>
            </a:r>
            <a:endParaRPr sz="17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Малый круговорот воды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3" name="Google Shape;193;p21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1"/>
          <p:cNvSpPr/>
          <p:nvPr/>
        </p:nvSpPr>
        <p:spPr>
          <a:xfrm>
            <a:off x="501525" y="1590025"/>
            <a:ext cx="4215900" cy="13545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2857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Ограничивается океаном, так как испарившаяся вода попадает обратно в мировой океан, не достигнув материка. </a:t>
            </a:r>
            <a:endParaRPr/>
          </a:p>
        </p:txBody>
      </p:sp>
      <p:sp>
        <p:nvSpPr>
          <p:cNvPr id="195" name="Google Shape;195;p21"/>
          <p:cNvSpPr/>
          <p:nvPr/>
        </p:nvSpPr>
        <p:spPr>
          <a:xfrm>
            <a:off x="4852125" y="1565425"/>
            <a:ext cx="4215900" cy="13545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2857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Характеризуется перемещением жидкости в пределах суши, когда испарившаяся влага выпадает в виде росы и дождя.</a:t>
            </a:r>
            <a:endParaRPr/>
          </a:p>
        </p:txBody>
      </p:sp>
      <p:sp>
        <p:nvSpPr>
          <p:cNvPr id="196" name="Google Shape;196;p21"/>
          <p:cNvSpPr/>
          <p:nvPr/>
        </p:nvSpPr>
        <p:spPr>
          <a:xfrm>
            <a:off x="4292925" y="286525"/>
            <a:ext cx="47907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2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2"/>
          <p:cNvSpPr txBox="1"/>
          <p:nvPr/>
        </p:nvSpPr>
        <p:spPr>
          <a:xfrm>
            <a:off x="7017988" y="3130775"/>
            <a:ext cx="213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3" name="Google Shape;20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250" y="887100"/>
            <a:ext cx="3913750" cy="2602624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sp>
        <p:nvSpPr>
          <p:cNvPr id="204" name="Google Shape;204;p22"/>
          <p:cNvSpPr txBox="1"/>
          <p:nvPr/>
        </p:nvSpPr>
        <p:spPr>
          <a:xfrm>
            <a:off x="4861575" y="880550"/>
            <a:ext cx="41361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Их создание привело к задержке повышения уровня океана. Водохранилища могут препятствовать пополнению запасов грунтовых вод, влияя, таким образом, на водоснабжение других потребителей. Также, потери воды в результате фильтрации в каналах приводят к нарушениям в водообеспечении болот и тем самым неблагоприятно отражаются на состоянии их экосистем.</a:t>
            </a:r>
            <a:endParaRPr sz="20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5" name="Google Shape;205;p22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Причины нарушения круговорота воды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6" name="Google Shape;206;p22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2"/>
          <p:cNvSpPr/>
          <p:nvPr/>
        </p:nvSpPr>
        <p:spPr>
          <a:xfrm>
            <a:off x="6511300" y="286525"/>
            <a:ext cx="25722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2"/>
          <p:cNvSpPr txBox="1"/>
          <p:nvPr/>
        </p:nvSpPr>
        <p:spPr>
          <a:xfrm>
            <a:off x="331050" y="387950"/>
            <a:ext cx="8812800" cy="492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>
                <a:solidFill>
                  <a:srgbClr val="FFAB40"/>
                </a:solidFill>
                <a:latin typeface="Oswald"/>
                <a:ea typeface="Oswald"/>
                <a:cs typeface="Oswald"/>
                <a:sym typeface="Oswald"/>
              </a:rPr>
              <a:t>Создание водохранилищ</a:t>
            </a:r>
            <a:endParaRPr b="1" i="1" sz="2000">
              <a:solidFill>
                <a:srgbClr val="FFAB4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3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3"/>
          <p:cNvSpPr txBox="1"/>
          <p:nvPr/>
        </p:nvSpPr>
        <p:spPr>
          <a:xfrm>
            <a:off x="7017988" y="3130775"/>
            <a:ext cx="213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3"/>
          <p:cNvSpPr txBox="1"/>
          <p:nvPr/>
        </p:nvSpPr>
        <p:spPr>
          <a:xfrm>
            <a:off x="4861575" y="880550"/>
            <a:ext cx="41361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Обезлесение также негативно влияет на круговорот воды, отрицательно влияет на гидроэнергетику и орошаемое земледелие, ухудшая гидрологический режим рек. Деревья через корни питаются подземными водами, причём вода поднимается к их листьям и испаряется. При вырубке леса этот процесс транспирации прекращается, что приводит к тому, что климат становится более сухим.</a:t>
            </a:r>
            <a:endParaRPr sz="24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16" name="Google Shape;21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199" y="887100"/>
            <a:ext cx="3913751" cy="260274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sp>
        <p:nvSpPr>
          <p:cNvPr id="217" name="Google Shape;217;p23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Причины нарушения круговорота воды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8" name="Google Shape;218;p23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3"/>
          <p:cNvSpPr/>
          <p:nvPr/>
        </p:nvSpPr>
        <p:spPr>
          <a:xfrm>
            <a:off x="6511300" y="286525"/>
            <a:ext cx="25722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3"/>
          <p:cNvSpPr txBox="1"/>
          <p:nvPr/>
        </p:nvSpPr>
        <p:spPr>
          <a:xfrm>
            <a:off x="331050" y="387950"/>
            <a:ext cx="8812800" cy="492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>
                <a:solidFill>
                  <a:srgbClr val="FFAB40"/>
                </a:solidFill>
                <a:latin typeface="Oswald"/>
                <a:ea typeface="Oswald"/>
                <a:cs typeface="Oswald"/>
                <a:sym typeface="Oswald"/>
              </a:rPr>
              <a:t>Вырубка лесов</a:t>
            </a:r>
            <a:endParaRPr b="1" i="1" sz="2000">
              <a:solidFill>
                <a:srgbClr val="FFAB4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24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4"/>
          <p:cNvSpPr txBox="1"/>
          <p:nvPr/>
        </p:nvSpPr>
        <p:spPr>
          <a:xfrm>
            <a:off x="7017988" y="3130775"/>
            <a:ext cx="213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4"/>
          <p:cNvSpPr txBox="1"/>
          <p:nvPr/>
        </p:nvSpPr>
        <p:spPr>
          <a:xfrm>
            <a:off x="4861575" y="887100"/>
            <a:ext cx="4136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Кислотные дожди — осадки, кислотность которых выше нормальной. Связаны с выбросами в атмосферу сернистого газа, сероводорода, окисла и диокисла азота, углекислого газа. Антропогенным источником SO2 является процесс сжигания ископаемого топлива.</a:t>
            </a:r>
            <a:endParaRPr sz="2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28" name="Google Shape;2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175" y="887100"/>
            <a:ext cx="3913752" cy="2602749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sp>
        <p:nvSpPr>
          <p:cNvPr id="229" name="Google Shape;229;p24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Причины нарушения круговорота воды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0" name="Google Shape;230;p24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4"/>
          <p:cNvSpPr/>
          <p:nvPr/>
        </p:nvSpPr>
        <p:spPr>
          <a:xfrm>
            <a:off x="6511300" y="286525"/>
            <a:ext cx="25722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4"/>
          <p:cNvSpPr txBox="1"/>
          <p:nvPr/>
        </p:nvSpPr>
        <p:spPr>
          <a:xfrm>
            <a:off x="331050" y="387950"/>
            <a:ext cx="8812800" cy="492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>
                <a:solidFill>
                  <a:srgbClr val="FFAB40"/>
                </a:solidFill>
                <a:latin typeface="Oswald"/>
                <a:ea typeface="Oswald"/>
                <a:cs typeface="Oswald"/>
                <a:sym typeface="Oswald"/>
              </a:rPr>
              <a:t>Развитие промышленности</a:t>
            </a:r>
            <a:endParaRPr b="1" i="1" sz="2000">
              <a:solidFill>
                <a:srgbClr val="FFAB4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5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5"/>
          <p:cNvSpPr txBox="1"/>
          <p:nvPr/>
        </p:nvSpPr>
        <p:spPr>
          <a:xfrm>
            <a:off x="7017988" y="3130775"/>
            <a:ext cx="213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5"/>
          <p:cNvSpPr txBox="1"/>
          <p:nvPr/>
        </p:nvSpPr>
        <p:spPr>
          <a:xfrm>
            <a:off x="4861575" y="880550"/>
            <a:ext cx="4147800" cy="2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Потребление воды для сельского хозяйства, приводит к забору огромного количества воды, что приводит к пересыханию рек и озёр.</a:t>
            </a:r>
            <a:endParaRPr sz="2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Осушение выражается в уменьшении испарения и увеличении стока.</a:t>
            </a:r>
            <a:endParaRPr sz="26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4">
            <a:alphaModFix/>
          </a:blip>
          <a:srcRect b="8925" l="0" r="0" t="0"/>
          <a:stretch/>
        </p:blipFill>
        <p:spPr>
          <a:xfrm>
            <a:off x="708025" y="887100"/>
            <a:ext cx="3888074" cy="2370449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60000" dist="190500">
              <a:srgbClr val="000000">
                <a:alpha val="70000"/>
              </a:srgbClr>
            </a:outerShdw>
          </a:effectLst>
        </p:spPr>
      </p:pic>
      <p:sp>
        <p:nvSpPr>
          <p:cNvPr id="241" name="Google Shape;241;p25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Причины нарушения круговорота воды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42" name="Google Shape;242;p25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5"/>
          <p:cNvSpPr/>
          <p:nvPr/>
        </p:nvSpPr>
        <p:spPr>
          <a:xfrm>
            <a:off x="6511300" y="286525"/>
            <a:ext cx="25722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5"/>
          <p:cNvSpPr txBox="1"/>
          <p:nvPr/>
        </p:nvSpPr>
        <p:spPr>
          <a:xfrm>
            <a:off x="331050" y="387950"/>
            <a:ext cx="8812800" cy="492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>
                <a:solidFill>
                  <a:srgbClr val="FFAB40"/>
                </a:solidFill>
                <a:latin typeface="Oswald"/>
                <a:ea typeface="Oswald"/>
                <a:cs typeface="Oswald"/>
                <a:sym typeface="Oswald"/>
              </a:rPr>
              <a:t>Орошение, осушение</a:t>
            </a:r>
            <a:endParaRPr b="1" i="1" sz="2000">
              <a:solidFill>
                <a:srgbClr val="FFAB4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6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6"/>
          <p:cNvSpPr txBox="1"/>
          <p:nvPr/>
        </p:nvSpPr>
        <p:spPr>
          <a:xfrm>
            <a:off x="7017988" y="3130775"/>
            <a:ext cx="2138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6"/>
          <p:cNvSpPr txBox="1"/>
          <p:nvPr/>
        </p:nvSpPr>
        <p:spPr>
          <a:xfrm>
            <a:off x="3325650" y="763300"/>
            <a:ext cx="56718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Значение гидросферы в жизни биосферы огромно: в ней протекает основное количество химических реакций, обусловливающих производство биомассы и химическую очистку биосферы. Вода входит в состав клеток и тканей любого животного и растения. Сложнейшие реакции в животных и растительных организмах могут протекать только при наличии воды. Климат на Земле во многом зависит от водных пространств и содержания водяного пара в атмосфере.</a:t>
            </a:r>
            <a:endParaRPr sz="31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52" name="Google Shape;25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149" y="763300"/>
            <a:ext cx="2835799" cy="1885924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pic>
        <p:nvPicPr>
          <p:cNvPr id="253" name="Google Shape;25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150" y="2890875"/>
            <a:ext cx="2835799" cy="1885925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209550">
              <a:srgbClr val="000000">
                <a:alpha val="70000"/>
              </a:srgbClr>
            </a:outerShdw>
          </a:effectLst>
        </p:spPr>
      </p:pic>
      <p:sp>
        <p:nvSpPr>
          <p:cNvPr id="254" name="Google Shape;254;p26"/>
          <p:cNvSpPr txBox="1"/>
          <p:nvPr/>
        </p:nvSpPr>
        <p:spPr>
          <a:xfrm>
            <a:off x="331150" y="0"/>
            <a:ext cx="8812800" cy="615600"/>
          </a:xfrm>
          <a:prstGeom prst="rect">
            <a:avLst/>
          </a:prstGeom>
          <a:noFill/>
          <a:ln>
            <a:noFill/>
          </a:ln>
          <a:effectLst>
            <a:outerShdw blurRad="342900" rotWithShape="0" algn="bl" dir="4800000" dist="114300">
              <a:srgbClr val="000000">
                <a:alpha val="4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8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Значение гидросферы</a:t>
            </a:r>
            <a:endParaRPr b="1" i="1" sz="28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5" name="Google Shape;255;p26"/>
          <p:cNvSpPr/>
          <p:nvPr/>
        </p:nvSpPr>
        <p:spPr>
          <a:xfrm>
            <a:off x="49050" y="286525"/>
            <a:ext cx="2820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6"/>
          <p:cNvSpPr/>
          <p:nvPr/>
        </p:nvSpPr>
        <p:spPr>
          <a:xfrm>
            <a:off x="3950025" y="286525"/>
            <a:ext cx="5133600" cy="58800"/>
          </a:xfrm>
          <a:prstGeom prst="rect">
            <a:avLst/>
          </a:prstGeom>
          <a:solidFill>
            <a:srgbClr val="20124D"/>
          </a:solidFill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  <a:effectLst>
            <a:outerShdw blurRad="342900" rotWithShape="0" algn="bl" dir="5400000" dist="1143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27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7"/>
          <p:cNvSpPr txBox="1"/>
          <p:nvPr/>
        </p:nvSpPr>
        <p:spPr>
          <a:xfrm>
            <a:off x="2233800" y="223625"/>
            <a:ext cx="6910500" cy="569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ВОПРОСЫ ПО ПРОЙДЕННОЙ ТЕМЕ</a:t>
            </a:r>
            <a:endParaRPr b="1" sz="25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3" name="Google Shape;263;p27"/>
          <p:cNvSpPr txBox="1"/>
          <p:nvPr/>
        </p:nvSpPr>
        <p:spPr>
          <a:xfrm>
            <a:off x="2630525" y="893075"/>
            <a:ext cx="6333900" cy="3232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Что такое круговорот воды?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Этапы мирового круговорота воды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Что такое Малый (океанический) круговорот воды?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Что такое Малый (континентальный) круговорот воды?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Каковы основные причины нарушения круговорота воды?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Каково значение гидросферы?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64" name="Google Shape;26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23625"/>
            <a:ext cx="2235900" cy="14967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pic>
        <p:nvPicPr>
          <p:cNvPr id="265" name="Google Shape;26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838400"/>
            <a:ext cx="2235900" cy="14871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pic>
        <p:nvPicPr>
          <p:cNvPr id="266" name="Google Shape;26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443575"/>
            <a:ext cx="2235900" cy="14868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28"/>
          <p:cNvPicPr preferRelativeResize="0"/>
          <p:nvPr/>
        </p:nvPicPr>
        <p:blipFill rotWithShape="1">
          <a:blip r:embed="rId3">
            <a:alphaModFix/>
          </a:blip>
          <a:srcRect b="20728" l="17149" r="2864" t="23039"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23625"/>
            <a:ext cx="2235900" cy="14967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sp>
        <p:nvSpPr>
          <p:cNvPr id="273" name="Google Shape;273;p28"/>
          <p:cNvSpPr txBox="1"/>
          <p:nvPr/>
        </p:nvSpPr>
        <p:spPr>
          <a:xfrm>
            <a:off x="2233800" y="223625"/>
            <a:ext cx="6910500" cy="569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ДОМАШНЕЕ ЗАДАНИЕ</a:t>
            </a:r>
            <a:endParaRPr b="1" sz="25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4" name="Google Shape;274;p28"/>
          <p:cNvSpPr txBox="1"/>
          <p:nvPr/>
        </p:nvSpPr>
        <p:spPr>
          <a:xfrm>
            <a:off x="2630525" y="893075"/>
            <a:ext cx="6333900" cy="1200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Отвечать на вопросы (устно)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Учить записи в тетради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200"/>
              <a:buFont typeface="Oswald"/>
              <a:buAutoNum type="arabicPeriod"/>
            </a:pPr>
            <a:r>
              <a:rPr b="1" lang="ru" sz="2200"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rPr>
              <a:t>Учить термины</a:t>
            </a:r>
            <a:endParaRPr b="1" sz="2200">
              <a:solidFill>
                <a:srgbClr val="20124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75" name="Google Shape;27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838400"/>
            <a:ext cx="2235900" cy="14871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  <p:pic>
        <p:nvPicPr>
          <p:cNvPr id="276" name="Google Shape;27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443575"/>
            <a:ext cx="2235900" cy="1486800"/>
          </a:xfrm>
          <a:prstGeom prst="homePlate">
            <a:avLst>
              <a:gd fmla="val 50000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357188" rotWithShape="0" algn="bl" dir="5400000" dist="1905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